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0"/>
  </p:notesMasterIdLst>
  <p:handoutMasterIdLst>
    <p:handoutMasterId r:id="rId91"/>
  </p:handoutMasterIdLst>
  <p:sldIdLst>
    <p:sldId id="1068" r:id="rId2"/>
    <p:sldId id="1069" r:id="rId3"/>
    <p:sldId id="1163" r:id="rId4"/>
    <p:sldId id="1164" r:id="rId5"/>
    <p:sldId id="1508" r:id="rId6"/>
    <p:sldId id="1382" r:id="rId7"/>
    <p:sldId id="1383" r:id="rId8"/>
    <p:sldId id="1503" r:id="rId9"/>
    <p:sldId id="1358" r:id="rId10"/>
    <p:sldId id="1387" r:id="rId11"/>
    <p:sldId id="1388" r:id="rId12"/>
    <p:sldId id="1500" r:id="rId13"/>
    <p:sldId id="1392" r:id="rId14"/>
    <p:sldId id="1394" r:id="rId15"/>
    <p:sldId id="1449" r:id="rId16"/>
    <p:sldId id="1450" r:id="rId17"/>
    <p:sldId id="1456" r:id="rId18"/>
    <p:sldId id="1461" r:id="rId19"/>
    <p:sldId id="1462" r:id="rId20"/>
    <p:sldId id="1463" r:id="rId21"/>
    <p:sldId id="1464" r:id="rId22"/>
    <p:sldId id="1466" r:id="rId23"/>
    <p:sldId id="1467" r:id="rId24"/>
    <p:sldId id="1468" r:id="rId25"/>
    <p:sldId id="1469" r:id="rId26"/>
    <p:sldId id="1470" r:id="rId27"/>
    <p:sldId id="1471" r:id="rId28"/>
    <p:sldId id="1476" r:id="rId29"/>
    <p:sldId id="1478" r:id="rId30"/>
    <p:sldId id="1479" r:id="rId31"/>
    <p:sldId id="1481" r:id="rId32"/>
    <p:sldId id="1482" r:id="rId33"/>
    <p:sldId id="1484" r:id="rId34"/>
    <p:sldId id="1486" r:id="rId35"/>
    <p:sldId id="1487" r:id="rId36"/>
    <p:sldId id="1489" r:id="rId37"/>
    <p:sldId id="1490" r:id="rId38"/>
    <p:sldId id="1492" r:id="rId39"/>
    <p:sldId id="1493" r:id="rId40"/>
    <p:sldId id="1496" r:id="rId41"/>
    <p:sldId id="1497" r:id="rId42"/>
    <p:sldId id="1407" r:id="rId43"/>
    <p:sldId id="1395" r:id="rId44"/>
    <p:sldId id="1396" r:id="rId45"/>
    <p:sldId id="1397" r:id="rId46"/>
    <p:sldId id="1398" r:id="rId47"/>
    <p:sldId id="1399" r:id="rId48"/>
    <p:sldId id="1402" r:id="rId49"/>
    <p:sldId id="1403" r:id="rId50"/>
    <p:sldId id="1404" r:id="rId51"/>
    <p:sldId id="1405" r:id="rId52"/>
    <p:sldId id="1270" r:id="rId53"/>
    <p:sldId id="1411" r:id="rId54"/>
    <p:sldId id="1412" r:id="rId55"/>
    <p:sldId id="1408" r:id="rId56"/>
    <p:sldId id="1414" r:id="rId57"/>
    <p:sldId id="1416" r:id="rId58"/>
    <p:sldId id="1417" r:id="rId59"/>
    <p:sldId id="1435" r:id="rId60"/>
    <p:sldId id="1419" r:id="rId61"/>
    <p:sldId id="1506" r:id="rId62"/>
    <p:sldId id="1509" r:id="rId63"/>
    <p:sldId id="1507" r:id="rId64"/>
    <p:sldId id="1420" r:id="rId65"/>
    <p:sldId id="1426" r:id="rId66"/>
    <p:sldId id="1428" r:id="rId67"/>
    <p:sldId id="1430" r:id="rId68"/>
    <p:sldId id="1431" r:id="rId69"/>
    <p:sldId id="1432" r:id="rId70"/>
    <p:sldId id="1433" r:id="rId71"/>
    <p:sldId id="1423" r:id="rId72"/>
    <p:sldId id="1367" r:id="rId73"/>
    <p:sldId id="1368" r:id="rId74"/>
    <p:sldId id="1369" r:id="rId75"/>
    <p:sldId id="1370" r:id="rId76"/>
    <p:sldId id="1372" r:id="rId77"/>
    <p:sldId id="1373" r:id="rId78"/>
    <p:sldId id="1374" r:id="rId79"/>
    <p:sldId id="1376" r:id="rId80"/>
    <p:sldId id="1377" r:id="rId81"/>
    <p:sldId id="1359" r:id="rId82"/>
    <p:sldId id="1360" r:id="rId83"/>
    <p:sldId id="1362" r:id="rId84"/>
    <p:sldId id="1364" r:id="rId85"/>
    <p:sldId id="1365" r:id="rId86"/>
    <p:sldId id="1445" r:id="rId87"/>
    <p:sldId id="1338" r:id="rId88"/>
    <p:sldId id="1339" r:id="rId8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AE0B"/>
    <a:srgbClr val="D8C00E"/>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451" y="53"/>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2373" y="5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smtClean="0"/>
              <a:t>2/15/2023</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C369036-5B90-4159-950A-FC236DC91CD9}" type="slidenum">
              <a:rPr lang="en-US" smtClean="0"/>
              <a:t>‹#›</a:t>
            </a:fld>
            <a:endParaRPr lang="en-US"/>
          </a:p>
        </p:txBody>
      </p:sp>
    </p:spTree>
    <p:extLst>
      <p:ext uri="{BB962C8B-B14F-4D97-AF65-F5344CB8AC3E}">
        <p14:creationId xmlns:p14="http://schemas.microsoft.com/office/powerpoint/2010/main" val="280772107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r>
              <a:rPr lang="en-US" smtClean="0"/>
              <a:t>2/15/2023</a:t>
            </a:r>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4A9591-6B62-414E-B780-29C3A0FEC39B}" type="slidenum">
              <a:rPr lang="en-US" smtClean="0"/>
              <a:t>‹#›</a:t>
            </a:fld>
            <a:endParaRPr lang="en-US"/>
          </a:p>
        </p:txBody>
      </p:sp>
    </p:spTree>
    <p:extLst>
      <p:ext uri="{BB962C8B-B14F-4D97-AF65-F5344CB8AC3E}">
        <p14:creationId xmlns:p14="http://schemas.microsoft.com/office/powerpoint/2010/main" val="329220765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Workplace Discrimination &amp; Employment Law</a:t>
            </a:r>
            <a:endParaRPr lang="en-US" dirty="0"/>
          </a:p>
        </p:txBody>
      </p:sp>
      <p:sp>
        <p:nvSpPr>
          <p:cNvPr id="5" name="Date Placeholder 4"/>
          <p:cNvSpPr>
            <a:spLocks noGrp="1"/>
          </p:cNvSpPr>
          <p:nvPr>
            <p:ph type="dt" idx="1"/>
          </p:nvPr>
        </p:nvSpPr>
        <p:spPr/>
        <p:txBody>
          <a:bodyPr/>
          <a:lstStyle/>
          <a:p>
            <a:r>
              <a:rPr lang="en-US" smtClean="0"/>
              <a:t>2/15/2023</a:t>
            </a:r>
            <a:endParaRPr lang="en-US" dirty="0"/>
          </a:p>
        </p:txBody>
      </p:sp>
      <p:sp>
        <p:nvSpPr>
          <p:cNvPr id="6" name="Footer Placeholder 5"/>
          <p:cNvSpPr>
            <a:spLocks noGrp="1"/>
          </p:cNvSpPr>
          <p:nvPr>
            <p:ph type="ftr" sz="quarter" idx="4"/>
          </p:nvPr>
        </p:nvSpPr>
        <p:spPr/>
        <p:txBody>
          <a:bodyPr/>
          <a:lstStyle/>
          <a:p>
            <a:r>
              <a:rPr lang="en-US"/>
              <a:t>Strategies to Combat Bias, Bullying &amp; Harassment in the Law</a:t>
            </a:r>
            <a:endParaRPr lang="en-US" dirty="0"/>
          </a:p>
        </p:txBody>
      </p:sp>
      <p:sp>
        <p:nvSpPr>
          <p:cNvPr id="7" name="Slide Number Placeholder 6"/>
          <p:cNvSpPr>
            <a:spLocks noGrp="1"/>
          </p:cNvSpPr>
          <p:nvPr>
            <p:ph type="sldNum" sz="quarter" idx="5"/>
          </p:nvPr>
        </p:nvSpPr>
        <p:spPr/>
        <p:txBody>
          <a:bodyPr/>
          <a:lstStyle/>
          <a:p>
            <a:fld id="{9B63D24D-BFCA-C241-B567-1C9DC8D2483D}" type="slidenum">
              <a:rPr lang="en-US" smtClean="0"/>
              <a:t>3</a:t>
            </a:fld>
            <a:endParaRPr lang="en-US" dirty="0"/>
          </a:p>
        </p:txBody>
      </p:sp>
    </p:spTree>
    <p:extLst>
      <p:ext uri="{BB962C8B-B14F-4D97-AF65-F5344CB8AC3E}">
        <p14:creationId xmlns:p14="http://schemas.microsoft.com/office/powerpoint/2010/main" val="4126721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9" name="Picture 18" descr="foo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089" y="243611"/>
            <a:ext cx="4818644" cy="5579379"/>
          </a:xfrm>
          <a:prstGeom prst="rect">
            <a:avLst/>
          </a:prstGeom>
        </p:spPr>
      </p:pic>
      <p:sp>
        <p:nvSpPr>
          <p:cNvPr id="2" name="Title 1"/>
          <p:cNvSpPr>
            <a:spLocks noGrp="1"/>
          </p:cNvSpPr>
          <p:nvPr>
            <p:ph type="ctrTitle" hasCustomPrompt="1"/>
          </p:nvPr>
        </p:nvSpPr>
        <p:spPr>
          <a:xfrm>
            <a:off x="5541819" y="883517"/>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3" name="Subtitle 2"/>
          <p:cNvSpPr>
            <a:spLocks noGrp="1"/>
          </p:cNvSpPr>
          <p:nvPr>
            <p:ph type="subTitle" idx="1" hasCustomPrompt="1"/>
          </p:nvPr>
        </p:nvSpPr>
        <p:spPr>
          <a:xfrm>
            <a:off x="5541819" y="2162078"/>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cxnSp>
        <p:nvCxnSpPr>
          <p:cNvPr id="17" name="Straight Connector 16"/>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BA121"/>
                </a:solidFill>
                <a:latin typeface="Minion Pro"/>
                <a:cs typeface="Minion Pro"/>
              </a:rPr>
              <a:t>WWW.LCRLAW.COM</a:t>
            </a:r>
          </a:p>
        </p:txBody>
      </p:sp>
      <p:sp>
        <p:nvSpPr>
          <p:cNvPr id="26" name="TextBox 25"/>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10513428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2/15/2023</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340130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2/15/2023</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127733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8" name="Rectangle 17"/>
          <p:cNvSpPr/>
          <p:nvPr userDrawn="1"/>
        </p:nvSpPr>
        <p:spPr>
          <a:xfrm>
            <a:off x="1230420" y="923636"/>
            <a:ext cx="3458505" cy="2439940"/>
          </a:xfrm>
          <a:prstGeom prst="rect">
            <a:avLst/>
          </a:prstGeom>
          <a:solidFill>
            <a:srgbClr val="FFCF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1" name="Rectangle 20"/>
          <p:cNvSpPr/>
          <p:nvPr userDrawn="1"/>
        </p:nvSpPr>
        <p:spPr>
          <a:xfrm>
            <a:off x="1713860" y="1447800"/>
            <a:ext cx="1532209" cy="930564"/>
          </a:xfrm>
          <a:prstGeom prst="rect">
            <a:avLst/>
          </a:prstGeom>
          <a:solidFill>
            <a:srgbClr val="2A3620"/>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a:p>
        </p:txBody>
      </p:sp>
      <p:sp>
        <p:nvSpPr>
          <p:cNvPr id="9" name="TextBox 8"/>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A9922"/>
                </a:solidFill>
                <a:latin typeface="Minion Pro"/>
                <a:cs typeface="Minion Pro"/>
              </a:rPr>
              <a:t>WWW.LCRLAW.COM</a:t>
            </a:r>
          </a:p>
        </p:txBody>
      </p:sp>
      <p:cxnSp>
        <p:nvCxnSpPr>
          <p:cNvPr id="16" name="Straight Connector 15"/>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Rectangle 19"/>
          <p:cNvSpPr/>
          <p:nvPr userDrawn="1"/>
        </p:nvSpPr>
        <p:spPr>
          <a:xfrm>
            <a:off x="620889" y="700424"/>
            <a:ext cx="2026868" cy="1270000"/>
          </a:xfrm>
          <a:prstGeom prst="rect">
            <a:avLst/>
          </a:prstGeom>
          <a:solidFill>
            <a:srgbClr val="EBA121"/>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a:p>
        </p:txBody>
      </p:sp>
      <p:sp>
        <p:nvSpPr>
          <p:cNvPr id="24" name="TextBox 23"/>
          <p:cNvSpPr txBox="1"/>
          <p:nvPr userDrawn="1"/>
        </p:nvSpPr>
        <p:spPr>
          <a:xfrm>
            <a:off x="612281" y="828517"/>
            <a:ext cx="2160284" cy="1025665"/>
          </a:xfrm>
          <a:prstGeom prst="rect">
            <a:avLst/>
          </a:prstGeom>
          <a:noFill/>
        </p:spPr>
        <p:txBody>
          <a:bodyPr wrap="square" rtlCol="0">
            <a:spAutoFit/>
          </a:bodyPr>
          <a:lstStyle/>
          <a:p>
            <a:pPr algn="l">
              <a:lnSpc>
                <a:spcPct val="80000"/>
              </a:lnSpc>
            </a:pPr>
            <a:r>
              <a:rPr lang="en-US" sz="1050" spc="0" dirty="0">
                <a:solidFill>
                  <a:schemeClr val="bg1"/>
                </a:solidFill>
                <a:latin typeface="Arial"/>
                <a:cs typeface="Arial"/>
              </a:rPr>
              <a:t>COMMITTED</a:t>
            </a:r>
            <a:r>
              <a:rPr lang="en-US" sz="1050" spc="0" baseline="0" dirty="0">
                <a:solidFill>
                  <a:schemeClr val="bg1"/>
                </a:solidFill>
                <a:latin typeface="Arial"/>
                <a:cs typeface="Arial"/>
              </a:rPr>
              <a:t> TO THE</a:t>
            </a:r>
          </a:p>
          <a:p>
            <a:pPr algn="l">
              <a:lnSpc>
                <a:spcPct val="80000"/>
              </a:lnSpc>
            </a:pPr>
            <a:r>
              <a:rPr lang="en-US" sz="2000" spc="0" baseline="0" dirty="0">
                <a:solidFill>
                  <a:srgbClr val="FFCF65"/>
                </a:solidFill>
                <a:latin typeface="Arial"/>
                <a:cs typeface="Arial"/>
              </a:rPr>
              <a:t>SUCCESS</a:t>
            </a:r>
          </a:p>
          <a:p>
            <a:pPr algn="l">
              <a:lnSpc>
                <a:spcPct val="80000"/>
              </a:lnSpc>
            </a:pPr>
            <a:r>
              <a:rPr lang="en-US" sz="1050" spc="0" baseline="0" dirty="0">
                <a:solidFill>
                  <a:schemeClr val="bg1"/>
                </a:solidFill>
                <a:latin typeface="Arial"/>
                <a:cs typeface="Arial"/>
              </a:rPr>
              <a:t>OF OUR</a:t>
            </a:r>
          </a:p>
          <a:p>
            <a:pPr algn="l">
              <a:lnSpc>
                <a:spcPct val="80000"/>
              </a:lnSpc>
            </a:pPr>
            <a:r>
              <a:rPr lang="en-US" sz="1700" spc="0" baseline="0" dirty="0">
                <a:solidFill>
                  <a:schemeClr val="bg1"/>
                </a:solidFill>
                <a:latin typeface="Arial"/>
                <a:cs typeface="Arial"/>
              </a:rPr>
              <a:t>CLIENTS &amp;</a:t>
            </a:r>
          </a:p>
          <a:p>
            <a:pPr algn="l">
              <a:lnSpc>
                <a:spcPct val="75000"/>
              </a:lnSpc>
            </a:pPr>
            <a:r>
              <a:rPr lang="en-US" sz="1700" spc="0" baseline="0" dirty="0">
                <a:solidFill>
                  <a:schemeClr val="bg1"/>
                </a:solidFill>
                <a:latin typeface="Arial"/>
                <a:cs typeface="Arial"/>
              </a:rPr>
              <a:t>COMMUNITY</a:t>
            </a:r>
            <a:r>
              <a:rPr lang="en-US" sz="1800" spc="0" baseline="0" dirty="0">
                <a:solidFill>
                  <a:schemeClr val="bg1"/>
                </a:solidFill>
                <a:latin typeface="Arial"/>
                <a:cs typeface="Arial"/>
              </a:rPr>
              <a:t>.</a:t>
            </a:r>
            <a:endParaRPr lang="en-US" sz="1800" spc="0" dirty="0">
              <a:solidFill>
                <a:schemeClr val="bg1"/>
              </a:solidFill>
              <a:latin typeface="Arial"/>
              <a:cs typeface="Arial"/>
            </a:endParaRPr>
          </a:p>
        </p:txBody>
      </p:sp>
      <p:sp>
        <p:nvSpPr>
          <p:cNvPr id="25" name="Title 1"/>
          <p:cNvSpPr>
            <a:spLocks noGrp="1"/>
          </p:cNvSpPr>
          <p:nvPr>
            <p:ph type="ctrTitle" hasCustomPrompt="1"/>
          </p:nvPr>
        </p:nvSpPr>
        <p:spPr>
          <a:xfrm>
            <a:off x="5541819" y="768062"/>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26" name="Subtitle 2"/>
          <p:cNvSpPr>
            <a:spLocks noGrp="1"/>
          </p:cNvSpPr>
          <p:nvPr>
            <p:ph type="subTitle" idx="1" hasCustomPrompt="1"/>
          </p:nvPr>
        </p:nvSpPr>
        <p:spPr>
          <a:xfrm>
            <a:off x="5541819" y="2046623"/>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pic>
        <p:nvPicPr>
          <p:cNvPr id="2" name="Picture 1" descr="family.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74564" y="533401"/>
            <a:ext cx="1368685" cy="849742"/>
          </a:xfrm>
          <a:prstGeom prst="rect">
            <a:avLst/>
          </a:prstGeom>
          <a:solidFill>
            <a:srgbClr val="FFFFFF">
              <a:shade val="85000"/>
            </a:srgbClr>
          </a:solidFill>
          <a:ln w="57150" cap="sq" cmpd="sng">
            <a:solidFill>
              <a:srgbClr val="FFFFFF"/>
            </a:solidFill>
            <a:miter lim="800000"/>
          </a:ln>
          <a:effectLst>
            <a:outerShdw blurRad="63500" sx="102000" sy="102000" algn="ctr" rotWithShape="0">
              <a:prstClr val="black">
                <a:alpha val="40000"/>
              </a:prstClr>
            </a:outerShdw>
          </a:effectLst>
          <a:scene3d>
            <a:camera prst="orthographicFront"/>
            <a:lightRig rig="twoPt" dir="t">
              <a:rot lat="0" lon="0" rev="7200000"/>
            </a:lightRig>
          </a:scene3d>
          <a:sp3d>
            <a:contourClr>
              <a:srgbClr val="FFFFFF"/>
            </a:contourClr>
          </a:sp3d>
        </p:spPr>
      </p:pic>
      <p:pic>
        <p:nvPicPr>
          <p:cNvPr id="4" name="Picture 3" descr="court.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3276601"/>
            <a:ext cx="3103171" cy="1926591"/>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pic>
        <p:nvPicPr>
          <p:cNvPr id="3" name="Picture 2" descr="shakinghands.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16275" y="1844194"/>
            <a:ext cx="2626975" cy="1630946"/>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sp>
        <p:nvSpPr>
          <p:cNvPr id="14" name="TextBox 13"/>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1282776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846158" y="1888144"/>
            <a:ext cx="8403724" cy="982944"/>
          </a:xfrm>
          <a:prstGeom prst="rect">
            <a:avLst/>
          </a:prstGeom>
        </p:spPr>
        <p:txBody>
          <a:bodyPr anchor="t">
            <a:normAutofit/>
          </a:bodyPr>
          <a:lstStyle>
            <a:lvl1pPr algn="ctr">
              <a:defRPr sz="3000" b="1" cap="all">
                <a:solidFill>
                  <a:srgbClr val="28351B"/>
                </a:solidFill>
                <a:latin typeface="Minion Pro"/>
                <a:cs typeface="Minion Pro"/>
              </a:defRPr>
            </a:lvl1pPr>
          </a:lstStyle>
          <a:p>
            <a:r>
              <a:rPr lang="en-US" dirty="0"/>
              <a:t>Enter section Title Here</a:t>
            </a:r>
          </a:p>
        </p:txBody>
      </p:sp>
      <p:sp>
        <p:nvSpPr>
          <p:cNvPr id="8" name="Text Placeholder 2"/>
          <p:cNvSpPr>
            <a:spLocks noGrp="1"/>
          </p:cNvSpPr>
          <p:nvPr>
            <p:ph type="body" idx="1"/>
          </p:nvPr>
        </p:nvSpPr>
        <p:spPr>
          <a:xfrm>
            <a:off x="1846158" y="2884599"/>
            <a:ext cx="8403725" cy="1500187"/>
          </a:xfrm>
          <a:prstGeom prst="rect">
            <a:avLst/>
          </a:prstGeom>
        </p:spPr>
        <p:txBody>
          <a:bodyPr anchor="t"/>
          <a:lstStyle>
            <a:lvl1pPr marL="0" indent="0" algn="ctr">
              <a:buNone/>
              <a:defRPr sz="2400">
                <a:solidFill>
                  <a:schemeClr val="tx1">
                    <a:lumMod val="85000"/>
                    <a:lumOff val="1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15" name="Straight Connector 14"/>
          <p:cNvCxnSpPr/>
          <p:nvPr userDrawn="1"/>
        </p:nvCxnSpPr>
        <p:spPr>
          <a:xfrm flipV="1">
            <a:off x="1057051" y="2610704"/>
            <a:ext cx="10108687" cy="11480"/>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18" name="Slide Number Placeholder 5"/>
          <p:cNvSpPr txBox="1">
            <a:spLocks/>
          </p:cNvSpPr>
          <p:nvPr userDrawn="1"/>
        </p:nvSpPr>
        <p:spPr>
          <a:xfrm>
            <a:off x="9897873"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000" b="1" dirty="0">
              <a:solidFill>
                <a:srgbClr val="28351B"/>
              </a:solidFill>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00044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02018" y="291528"/>
            <a:ext cx="11038117" cy="603957"/>
          </a:xfrm>
          <a:prstGeom prst="rect">
            <a:avLst/>
          </a:prstGeom>
        </p:spPr>
        <p:txBody>
          <a:bodyPr>
            <a:normAutofit/>
          </a:bodyPr>
          <a:lstStyle>
            <a:lvl1pPr algn="l">
              <a:defRPr sz="3000" b="1" baseline="0">
                <a:solidFill>
                  <a:srgbClr val="28351B"/>
                </a:solidFill>
                <a:latin typeface="Minion Pro"/>
                <a:cs typeface="Minion Pro"/>
              </a:defRPr>
            </a:lvl1pPr>
          </a:lstStyle>
          <a:p>
            <a:r>
              <a:rPr lang="en-US" dirty="0"/>
              <a:t>INSERT TITLE HERE</a:t>
            </a:r>
          </a:p>
        </p:txBody>
      </p:sp>
      <p:sp>
        <p:nvSpPr>
          <p:cNvPr id="8" name="Content Placeholder 2"/>
          <p:cNvSpPr>
            <a:spLocks noGrp="1"/>
          </p:cNvSpPr>
          <p:nvPr>
            <p:ph idx="1"/>
          </p:nvPr>
        </p:nvSpPr>
        <p:spPr>
          <a:xfrm>
            <a:off x="602018" y="948362"/>
            <a:ext cx="11038117" cy="5335299"/>
          </a:xfrm>
          <a:prstGeom prst="rect">
            <a:avLst/>
          </a:prstGeom>
        </p:spPr>
        <p:txBody>
          <a:bodyPr>
            <a:normAutofit/>
          </a:bodyPr>
          <a:lstStyle>
            <a:lvl1pPr marL="0" indent="0">
              <a:buFontTx/>
              <a:buNone/>
              <a:defRPr sz="2400">
                <a:solidFill>
                  <a:schemeClr val="tx1">
                    <a:lumMod val="85000"/>
                    <a:lumOff val="15000"/>
                  </a:schemeClr>
                </a:solidFill>
              </a:defRPr>
            </a:lvl1pPr>
            <a:lvl2pPr marL="457200" indent="0">
              <a:buFontTx/>
              <a:buNone/>
              <a:defRPr sz="2400">
                <a:solidFill>
                  <a:schemeClr val="tx1">
                    <a:lumMod val="85000"/>
                    <a:lumOff val="15000"/>
                  </a:schemeClr>
                </a:solidFill>
              </a:defRPr>
            </a:lvl2pPr>
            <a:lvl3pPr marL="914400" indent="0">
              <a:buFontTx/>
              <a:buNone/>
              <a:defRPr sz="2400">
                <a:solidFill>
                  <a:schemeClr val="tx1">
                    <a:lumMod val="85000"/>
                    <a:lumOff val="15000"/>
                  </a:schemeClr>
                </a:solidFill>
              </a:defRPr>
            </a:lvl3pPr>
            <a:lvl4pPr marL="1371600" indent="0">
              <a:buFontTx/>
              <a:buNone/>
              <a:defRPr sz="2400">
                <a:solidFill>
                  <a:schemeClr val="tx1">
                    <a:lumMod val="85000"/>
                    <a:lumOff val="15000"/>
                  </a:schemeClr>
                </a:solidFill>
              </a:defRPr>
            </a:lvl4pPr>
            <a:lvl5pPr marL="1828800" indent="0">
              <a:buFontTx/>
              <a:buNone/>
              <a:defRPr sz="2400">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5" name="Straight Connector 14"/>
          <p:cNvCxnSpPr/>
          <p:nvPr userDrawn="1"/>
        </p:nvCxnSpPr>
        <p:spPr>
          <a:xfrm flipV="1">
            <a:off x="602018" y="907094"/>
            <a:ext cx="11038117" cy="11482"/>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8" name="Slide Number Placeholder 5"/>
          <p:cNvSpPr txBox="1">
            <a:spLocks/>
          </p:cNvSpPr>
          <p:nvPr userDrawn="1"/>
        </p:nvSpPr>
        <p:spPr>
          <a:xfrm>
            <a:off x="11354568"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sp>
        <p:nvSpPr>
          <p:cNvPr id="20" name="TextBox 19"/>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26497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2/15/2023</a:t>
            </a:fld>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2538499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2/15/2023</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327807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2/15/2023</a:t>
            </a:fld>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113476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2/15/2023</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1282819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2/15/2023</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3283655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12208256" cy="6874571"/>
          </a:xfrm>
          <a:prstGeom prst="rect">
            <a:avLst/>
          </a:prstGeom>
        </p:spPr>
      </p:pic>
    </p:spTree>
    <p:extLst>
      <p:ext uri="{BB962C8B-B14F-4D97-AF65-F5344CB8AC3E}">
        <p14:creationId xmlns:p14="http://schemas.microsoft.com/office/powerpoint/2010/main" val="2402490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a:xfrm>
            <a:off x="5586462" y="758467"/>
            <a:ext cx="6089716" cy="2507529"/>
          </a:xfrm>
        </p:spPr>
        <p:txBody>
          <a:bodyPr/>
          <a:lstStyle/>
          <a:p>
            <a:pPr algn="ctr"/>
            <a:r>
              <a:rPr lang="en-US" sz="4000" b="1" dirty="0" smtClean="0">
                <a:solidFill>
                  <a:schemeClr val="accent3">
                    <a:lumMod val="50000"/>
                  </a:schemeClr>
                </a:solidFill>
                <a:latin typeface="Minion Pro"/>
              </a:rPr>
              <a:t>KEY ISSUES IN COMPENSATION: 2023</a:t>
            </a:r>
          </a:p>
          <a:p>
            <a:pPr algn="ctr"/>
            <a:endParaRPr lang="en-US" b="1" dirty="0" smtClean="0">
              <a:solidFill>
                <a:schemeClr val="accent3">
                  <a:lumMod val="50000"/>
                </a:schemeClr>
              </a:solidFill>
              <a:latin typeface="Minion Pro"/>
            </a:endParaRPr>
          </a:p>
          <a:p>
            <a:pPr algn="ctr"/>
            <a:r>
              <a:rPr lang="en-US" sz="3200" b="1" dirty="0" smtClean="0">
                <a:solidFill>
                  <a:srgbClr val="DBAE0B"/>
                </a:solidFill>
                <a:latin typeface="Minion Pro"/>
              </a:rPr>
              <a:t>February 15, 2023</a:t>
            </a:r>
            <a:endParaRPr lang="en-US" sz="3200" b="1" dirty="0">
              <a:solidFill>
                <a:srgbClr val="DBAE0B"/>
              </a:solidFill>
              <a:latin typeface="Minion Pro"/>
            </a:endParaRPr>
          </a:p>
        </p:txBody>
      </p:sp>
      <p:sp>
        <p:nvSpPr>
          <p:cNvPr id="7" name="Subtitle 2"/>
          <p:cNvSpPr txBox="1">
            <a:spLocks/>
          </p:cNvSpPr>
          <p:nvPr/>
        </p:nvSpPr>
        <p:spPr>
          <a:xfrm>
            <a:off x="4113200" y="2584532"/>
            <a:ext cx="4518120" cy="237177"/>
          </a:xfrm>
          <a:prstGeom prst="rect">
            <a:avLst/>
          </a:prstGeom>
        </p:spPr>
        <p:txBody>
          <a:bodyPr/>
          <a:lstStyle>
            <a:lvl1pPr marL="0" indent="0" algn="l" defTabSz="457200" rtl="0" eaLnBrk="1" latinLnBrk="0" hangingPunct="1">
              <a:spcBef>
                <a:spcPct val="20000"/>
              </a:spcBef>
              <a:buFont typeface="Arial"/>
              <a:buNone/>
              <a:defRPr sz="2400" kern="1200">
                <a:solidFill>
                  <a:srgbClr val="EBA121"/>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65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prstClr val="black">
                  <a:lumMod val="65000"/>
                  <a:lumOff val="35000"/>
                </a:prstClr>
              </a:solidFill>
              <a:effectLst/>
              <a:uLnTx/>
              <a:uFillTx/>
              <a:latin typeface="Calibri"/>
              <a:ea typeface="+mn-ea"/>
              <a:cs typeface="+mn-cs"/>
            </a:endParaRPr>
          </a:p>
        </p:txBody>
      </p:sp>
      <p:pic>
        <p:nvPicPr>
          <p:cNvPr id="3" name="Picture 2">
            <a:extLst>
              <a:ext uri="{FF2B5EF4-FFF2-40B4-BE49-F238E27FC236}">
                <a16:creationId xmlns:a16="http://schemas.microsoft.com/office/drawing/2014/main" id="{93A355F4-CA1F-4858-8696-C9B1832BE0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8808" y="3710284"/>
            <a:ext cx="3501358" cy="1645404"/>
          </a:xfrm>
          <a:prstGeom prst="rect">
            <a:avLst/>
          </a:prstGeom>
        </p:spPr>
      </p:pic>
    </p:spTree>
    <p:extLst>
      <p:ext uri="{BB962C8B-B14F-4D97-AF65-F5344CB8AC3E}">
        <p14:creationId xmlns:p14="http://schemas.microsoft.com/office/powerpoint/2010/main" val="563588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Increase in New Jersey’s Minimum Wage</a:t>
            </a:r>
          </a:p>
        </p:txBody>
      </p:sp>
      <p:sp>
        <p:nvSpPr>
          <p:cNvPr id="3" name="Content Placeholder 2"/>
          <p:cNvSpPr>
            <a:spLocks noGrp="1"/>
          </p:cNvSpPr>
          <p:nvPr>
            <p:ph idx="1"/>
          </p:nvPr>
        </p:nvSpPr>
        <p:spPr>
          <a:xfrm>
            <a:off x="445167" y="1250020"/>
            <a:ext cx="11194967" cy="5335299"/>
          </a:xfrm>
        </p:spPr>
        <p:txBody>
          <a:bodyPr/>
          <a:lstStyle/>
          <a:p>
            <a:pPr marL="342900" indent="-342900">
              <a:buFont typeface="Arial" panose="020B0604020202020204" pitchFamily="34" charset="0"/>
              <a:buChar char="•"/>
            </a:pPr>
            <a:r>
              <a:rPr lang="en-US" sz="3600" dirty="0"/>
              <a:t>February 4, 2019: Governor Murphy signed legislation that will raise NJ’s minimum wage to $15 per </a:t>
            </a:r>
            <a:r>
              <a:rPr lang="en-US" sz="3600" dirty="0" smtClean="0"/>
              <a:t>hour on 1/1/24.</a:t>
            </a:r>
          </a:p>
          <a:p>
            <a:pPr marL="342900" indent="-342900">
              <a:buFont typeface="Arial" panose="020B0604020202020204" pitchFamily="34" charset="0"/>
              <a:buChar char="•"/>
            </a:pPr>
            <a:r>
              <a:rPr lang="en-US" sz="3600" dirty="0" smtClean="0"/>
              <a:t>January 1, 2020: NJ’s minimum wage became $11 per hour.</a:t>
            </a:r>
            <a:endParaRPr lang="en-US" sz="3600" dirty="0"/>
          </a:p>
          <a:p>
            <a:endParaRPr lang="en-US" dirty="0"/>
          </a:p>
        </p:txBody>
      </p:sp>
    </p:spTree>
    <p:extLst>
      <p:ext uri="{BB962C8B-B14F-4D97-AF65-F5344CB8AC3E}">
        <p14:creationId xmlns:p14="http://schemas.microsoft.com/office/powerpoint/2010/main" val="3761877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Schedule for Minimum Wage Increase</a:t>
            </a:r>
          </a:p>
        </p:txBody>
      </p:sp>
      <p:sp>
        <p:nvSpPr>
          <p:cNvPr id="3" name="Content Placeholder 2"/>
          <p:cNvSpPr>
            <a:spLocks noGrp="1"/>
          </p:cNvSpPr>
          <p:nvPr>
            <p:ph idx="1"/>
          </p:nvPr>
        </p:nvSpPr>
        <p:spPr>
          <a:xfrm>
            <a:off x="602017" y="1369937"/>
            <a:ext cx="11038117" cy="5335299"/>
          </a:xfrm>
        </p:spPr>
        <p:txBody>
          <a:bodyPr>
            <a:normAutofit/>
          </a:bodyPr>
          <a:lstStyle/>
          <a:p>
            <a:pPr marL="571500" indent="-571500">
              <a:buFont typeface="Arial" panose="020B0604020202020204" pitchFamily="34" charset="0"/>
              <a:buChar char="•"/>
            </a:pPr>
            <a:r>
              <a:rPr lang="en-US" sz="4000" u="sng" dirty="0" smtClean="0"/>
              <a:t>Current Minimum Wage as of January </a:t>
            </a:r>
            <a:r>
              <a:rPr lang="en-US" sz="4000" u="sng" dirty="0"/>
              <a:t>1, </a:t>
            </a:r>
            <a:r>
              <a:rPr lang="en-US" sz="4000" u="sng" dirty="0" smtClean="0"/>
              <a:t>2023</a:t>
            </a:r>
            <a:r>
              <a:rPr lang="en-US" sz="4000" dirty="0" smtClean="0"/>
              <a:t>:  </a:t>
            </a:r>
            <a:r>
              <a:rPr lang="en-US" sz="4000" dirty="0"/>
              <a:t>$</a:t>
            </a:r>
            <a:r>
              <a:rPr lang="en-US" sz="4000" dirty="0" smtClean="0"/>
              <a:t>14.13 </a:t>
            </a:r>
            <a:r>
              <a:rPr lang="en-US" sz="4000" dirty="0"/>
              <a:t>per </a:t>
            </a:r>
            <a:r>
              <a:rPr lang="en-US" sz="4000" dirty="0" smtClean="0"/>
              <a:t>hour</a:t>
            </a:r>
          </a:p>
          <a:p>
            <a:endParaRPr lang="en-US" sz="4000" dirty="0"/>
          </a:p>
          <a:p>
            <a:pPr marL="571500" indent="-571500">
              <a:buFont typeface="Arial" panose="020B0604020202020204" pitchFamily="34" charset="0"/>
              <a:buChar char="•"/>
            </a:pPr>
            <a:r>
              <a:rPr lang="en-US" sz="4000" u="sng" dirty="0" smtClean="0"/>
              <a:t>January </a:t>
            </a:r>
            <a:r>
              <a:rPr lang="en-US" sz="4000" u="sng" dirty="0"/>
              <a:t>1, 2024</a:t>
            </a:r>
            <a:r>
              <a:rPr lang="en-US" sz="4000" dirty="0"/>
              <a:t>:  $15 per </a:t>
            </a:r>
            <a:r>
              <a:rPr lang="en-US" sz="4000" dirty="0" smtClean="0"/>
              <a:t>hour</a:t>
            </a:r>
          </a:p>
          <a:p>
            <a:pPr marL="571500" indent="-571500">
              <a:buFont typeface="Arial" panose="020B0604020202020204" pitchFamily="34" charset="0"/>
              <a:buChar char="•"/>
            </a:pPr>
            <a:endParaRPr lang="en-US" sz="3600" dirty="0"/>
          </a:p>
        </p:txBody>
      </p:sp>
    </p:spTree>
    <p:extLst>
      <p:ext uri="{BB962C8B-B14F-4D97-AF65-F5344CB8AC3E}">
        <p14:creationId xmlns:p14="http://schemas.microsoft.com/office/powerpoint/2010/main" val="2599685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NJ Minimum Wage Chart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pic>
        <p:nvPicPr>
          <p:cNvPr id="4" name="Picture 3"/>
          <p:cNvPicPr>
            <a:picLocks noChangeAspect="1"/>
          </p:cNvPicPr>
          <p:nvPr/>
        </p:nvPicPr>
        <p:blipFill>
          <a:blip r:embed="rId2"/>
          <a:stretch>
            <a:fillRect/>
          </a:stretch>
        </p:blipFill>
        <p:spPr>
          <a:xfrm>
            <a:off x="1974362" y="1243371"/>
            <a:ext cx="8293428" cy="4286161"/>
          </a:xfrm>
          <a:prstGeom prst="rect">
            <a:avLst/>
          </a:prstGeom>
        </p:spPr>
      </p:pic>
      <p:sp>
        <p:nvSpPr>
          <p:cNvPr id="5" name="TextBox 4"/>
          <p:cNvSpPr txBox="1"/>
          <p:nvPr/>
        </p:nvSpPr>
        <p:spPr>
          <a:xfrm>
            <a:off x="713180" y="4978818"/>
            <a:ext cx="10147477" cy="230832"/>
          </a:xfrm>
          <a:prstGeom prst="rect">
            <a:avLst/>
          </a:prstGeom>
          <a:noFill/>
        </p:spPr>
        <p:txBody>
          <a:bodyPr wrap="square" rtlCol="0">
            <a:spAutoFit/>
          </a:bodyPr>
          <a:lstStyle/>
          <a:p>
            <a:pPr marL="344488" marR="30480" lvl="0" indent="-344488" algn="just">
              <a:spcBef>
                <a:spcPts val="100"/>
              </a:spcBef>
            </a:pPr>
            <a:endParaRPr lang="en-US" sz="900" kern="0" dirty="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3461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Exceptions: Tipped Workers</a:t>
            </a:r>
          </a:p>
        </p:txBody>
      </p:sp>
      <p:sp>
        <p:nvSpPr>
          <p:cNvPr id="3" name="Content Placeholder 2"/>
          <p:cNvSpPr>
            <a:spLocks noGrp="1"/>
          </p:cNvSpPr>
          <p:nvPr>
            <p:ph idx="1"/>
          </p:nvPr>
        </p:nvSpPr>
        <p:spPr/>
        <p:txBody>
          <a:bodyPr>
            <a:normAutofit/>
          </a:bodyPr>
          <a:lstStyle/>
          <a:p>
            <a:r>
              <a:rPr lang="en-US" sz="4000" dirty="0"/>
              <a:t>For tipped workers:</a:t>
            </a:r>
          </a:p>
          <a:p>
            <a:pPr marL="1485900" lvl="2" indent="-571500">
              <a:buFont typeface="Arial" panose="020B0604020202020204" pitchFamily="34" charset="0"/>
              <a:buChar char="•"/>
            </a:pPr>
            <a:r>
              <a:rPr lang="en-US" sz="4000" dirty="0"/>
              <a:t>Will continue to receive at least the regular minimum wage through a combination of tips and base salary</a:t>
            </a:r>
          </a:p>
          <a:p>
            <a:pPr marL="1485900" lvl="2" indent="-571500">
              <a:buFont typeface="Arial" panose="020B0604020202020204" pitchFamily="34" charset="0"/>
              <a:buChar char="•"/>
            </a:pPr>
            <a:r>
              <a:rPr lang="en-US" sz="4000" dirty="0" smtClean="0"/>
              <a:t>Current tipped min wage of $5.26</a:t>
            </a:r>
          </a:p>
        </p:txBody>
      </p:sp>
    </p:spTree>
    <p:extLst>
      <p:ext uri="{BB962C8B-B14F-4D97-AF65-F5344CB8AC3E}">
        <p14:creationId xmlns:p14="http://schemas.microsoft.com/office/powerpoint/2010/main" val="784540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984630" y="2848103"/>
            <a:ext cx="7993148" cy="982944"/>
          </a:xfrm>
        </p:spPr>
        <p:txBody>
          <a:bodyPr>
            <a:noAutofit/>
          </a:bodyPr>
          <a:lstStyle/>
          <a:p>
            <a:r>
              <a:rPr lang="en-US" sz="5400" dirty="0" smtClean="0">
                <a:solidFill>
                  <a:srgbClr val="2A3620"/>
                </a:solidFill>
              </a:rPr>
              <a:t>PAID SICK LEAVE LAWS</a:t>
            </a:r>
            <a:endParaRPr lang="en-US" sz="5400" dirty="0"/>
          </a:p>
        </p:txBody>
      </p:sp>
      <p:sp>
        <p:nvSpPr>
          <p:cNvPr id="3" name="TextBox 2"/>
          <p:cNvSpPr txBox="1"/>
          <p:nvPr/>
        </p:nvSpPr>
        <p:spPr>
          <a:xfrm>
            <a:off x="4632472" y="1325151"/>
            <a:ext cx="2697465"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smtClean="0">
                <a:ln>
                  <a:noFill/>
                </a:ln>
                <a:solidFill>
                  <a:prstClr val="black"/>
                </a:solidFill>
                <a:effectLst/>
                <a:uLnTx/>
                <a:uFillTx/>
                <a:latin typeface="Minion Pro"/>
                <a:ea typeface="+mn-ea"/>
                <a:cs typeface="+mn-cs"/>
              </a:rPr>
              <a:t>3</a:t>
            </a:r>
            <a:endParaRPr kumimoji="0" lang="en-US" sz="6600" b="1" i="0" u="none" strike="noStrike" kern="1200" cap="none" spc="0" normalizeH="0" baseline="0" noProof="0" dirty="0">
              <a:ln>
                <a:noFill/>
              </a:ln>
              <a:solidFill>
                <a:prstClr val="black"/>
              </a:solidFill>
              <a:effectLst/>
              <a:uLnTx/>
              <a:uFillTx/>
              <a:latin typeface="Minion Pro"/>
              <a:ea typeface="+mn-ea"/>
              <a:cs typeface="+mn-cs"/>
            </a:endParaRPr>
          </a:p>
        </p:txBody>
      </p:sp>
    </p:spTree>
    <p:extLst>
      <p:ext uri="{BB962C8B-B14F-4D97-AF65-F5344CB8AC3E}">
        <p14:creationId xmlns:p14="http://schemas.microsoft.com/office/powerpoint/2010/main" val="1185591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smtClean="0"/>
              <a:t>Eligible Employees</a:t>
            </a:r>
            <a:endParaRPr lang="en-US" sz="4000" dirty="0"/>
          </a:p>
        </p:txBody>
      </p:sp>
      <p:sp>
        <p:nvSpPr>
          <p:cNvPr id="3" name="Content Placeholder 2"/>
          <p:cNvSpPr>
            <a:spLocks noGrp="1"/>
          </p:cNvSpPr>
          <p:nvPr>
            <p:ph idx="1"/>
          </p:nvPr>
        </p:nvSpPr>
        <p:spPr>
          <a:xfrm>
            <a:off x="602018" y="1292588"/>
            <a:ext cx="10936265" cy="4473714"/>
          </a:xfrm>
        </p:spPr>
        <p:txBody>
          <a:bodyPr>
            <a:normAutofit/>
          </a:bodyPr>
          <a:lstStyle/>
          <a:p>
            <a:pPr marL="571500" indent="-571500">
              <a:buFont typeface="Arial" panose="020B0604020202020204" pitchFamily="34" charset="0"/>
              <a:buChar char="•"/>
            </a:pPr>
            <a:r>
              <a:rPr lang="en-US" sz="4200" smtClean="0"/>
              <a:t>Applies to most employees working “for compensation”</a:t>
            </a:r>
          </a:p>
          <a:p>
            <a:pPr marL="571500" indent="-571500">
              <a:buFont typeface="Arial" panose="020B0604020202020204" pitchFamily="34" charset="0"/>
              <a:buChar char="•"/>
            </a:pPr>
            <a:r>
              <a:rPr lang="en-US" sz="4200" smtClean="0"/>
              <a:t>Applies to full-time and part-time employees</a:t>
            </a:r>
            <a:endParaRPr lang="en-US" sz="4200" dirty="0"/>
          </a:p>
        </p:txBody>
      </p:sp>
    </p:spTree>
    <p:extLst>
      <p:ext uri="{BB962C8B-B14F-4D97-AF65-F5344CB8AC3E}">
        <p14:creationId xmlns:p14="http://schemas.microsoft.com/office/powerpoint/2010/main" val="3529536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327123"/>
            <a:ext cx="8278588" cy="603957"/>
          </a:xfrm>
        </p:spPr>
        <p:txBody>
          <a:bodyPr>
            <a:noAutofit/>
          </a:bodyPr>
          <a:lstStyle/>
          <a:p>
            <a:pPr algn="ctr"/>
            <a:r>
              <a:rPr lang="en-US" sz="4000" smtClean="0"/>
              <a:t>Eligible Employees</a:t>
            </a:r>
            <a:endParaRPr lang="en-US" sz="4000" dirty="0"/>
          </a:p>
        </p:txBody>
      </p:sp>
      <p:sp>
        <p:nvSpPr>
          <p:cNvPr id="3" name="Content Placeholder 2"/>
          <p:cNvSpPr>
            <a:spLocks noGrp="1"/>
          </p:cNvSpPr>
          <p:nvPr>
            <p:ph idx="1"/>
          </p:nvPr>
        </p:nvSpPr>
        <p:spPr>
          <a:xfrm>
            <a:off x="529388" y="1213552"/>
            <a:ext cx="11141243" cy="5335299"/>
          </a:xfrm>
        </p:spPr>
        <p:txBody>
          <a:bodyPr>
            <a:normAutofit/>
          </a:bodyPr>
          <a:lstStyle/>
          <a:p>
            <a:r>
              <a:rPr lang="en-US" sz="4200" b="1" u="sng" dirty="0" smtClean="0"/>
              <a:t>Does NOT </a:t>
            </a:r>
            <a:r>
              <a:rPr lang="en-US" sz="4200" dirty="0" smtClean="0"/>
              <a:t>apply to:</a:t>
            </a:r>
          </a:p>
          <a:p>
            <a:pPr marL="1028700" lvl="1" indent="-571500">
              <a:buFont typeface="Arial" panose="020B0604020202020204" pitchFamily="34" charset="0"/>
              <a:buChar char="•"/>
            </a:pPr>
            <a:r>
              <a:rPr lang="en-US" sz="4200" b="1" dirty="0" smtClean="0"/>
              <a:t>Employees in the construction industry </a:t>
            </a:r>
            <a:r>
              <a:rPr lang="en-US" sz="4200" dirty="0" smtClean="0"/>
              <a:t>working under collective bargaining agreements</a:t>
            </a:r>
          </a:p>
          <a:p>
            <a:pPr marL="1028700" lvl="1" indent="-571500">
              <a:buFont typeface="Arial" panose="020B0604020202020204" pitchFamily="34" charset="0"/>
              <a:buChar char="•"/>
            </a:pPr>
            <a:r>
              <a:rPr lang="en-US" sz="4200" b="1" dirty="0" smtClean="0"/>
              <a:t>Per diem healthcare employees</a:t>
            </a:r>
            <a:endParaRPr lang="en-US" sz="4200" dirty="0" smtClean="0"/>
          </a:p>
          <a:p>
            <a:pPr marL="1028700" lvl="1" indent="-571500">
              <a:buFont typeface="Arial" panose="020B0604020202020204" pitchFamily="34" charset="0"/>
              <a:buChar char="•"/>
            </a:pPr>
            <a:r>
              <a:rPr lang="en-US" sz="4200" b="1" dirty="0" smtClean="0"/>
              <a:t>Public employees </a:t>
            </a:r>
            <a:r>
              <a:rPr lang="en-US" sz="4200" dirty="0" smtClean="0"/>
              <a:t>who already have sick leave benefits pursuant to law</a:t>
            </a:r>
          </a:p>
          <a:p>
            <a:endParaRPr lang="en-US" dirty="0"/>
          </a:p>
        </p:txBody>
      </p:sp>
    </p:spTree>
    <p:extLst>
      <p:ext uri="{BB962C8B-B14F-4D97-AF65-F5344CB8AC3E}">
        <p14:creationId xmlns:p14="http://schemas.microsoft.com/office/powerpoint/2010/main" val="1887094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smtClean="0"/>
              <a:t>Covered Employers</a:t>
            </a:r>
            <a:endParaRPr lang="en-US" sz="4000" dirty="0"/>
          </a:p>
        </p:txBody>
      </p:sp>
      <p:sp>
        <p:nvSpPr>
          <p:cNvPr id="3" name="Content Placeholder 2"/>
          <p:cNvSpPr>
            <a:spLocks noGrp="1"/>
          </p:cNvSpPr>
          <p:nvPr>
            <p:ph idx="1"/>
          </p:nvPr>
        </p:nvSpPr>
        <p:spPr>
          <a:xfrm>
            <a:off x="686239" y="1176962"/>
            <a:ext cx="11038117" cy="5335299"/>
          </a:xfrm>
        </p:spPr>
        <p:txBody>
          <a:bodyPr>
            <a:normAutofit/>
          </a:bodyPr>
          <a:lstStyle/>
          <a:p>
            <a:pPr marL="342900" indent="-342900">
              <a:buFont typeface="Arial" panose="020B0604020202020204" pitchFamily="34" charset="0"/>
              <a:buChar char="•"/>
            </a:pPr>
            <a:r>
              <a:rPr lang="en-US" sz="3200" dirty="0" smtClean="0"/>
              <a:t>All private sector employers with employees, including temporary help service firms</a:t>
            </a:r>
          </a:p>
          <a:p>
            <a:pPr marL="342900" indent="-342900">
              <a:buFont typeface="Arial" panose="020B0604020202020204" pitchFamily="34" charset="0"/>
              <a:buChar char="•"/>
            </a:pPr>
            <a:r>
              <a:rPr lang="en-US" sz="3200" dirty="0" smtClean="0"/>
              <a:t>There is no small-employer exemption</a:t>
            </a:r>
          </a:p>
          <a:p>
            <a:pPr marL="342900" indent="-342900">
              <a:buFont typeface="Arial" panose="020B0604020202020204" pitchFamily="34" charset="0"/>
              <a:buChar char="•"/>
            </a:pPr>
            <a:r>
              <a:rPr lang="en-US" sz="3200" dirty="0"/>
              <a:t>Employers outside NJ covered if: </a:t>
            </a:r>
          </a:p>
          <a:p>
            <a:pPr marL="1257300" lvl="2" indent="-342900">
              <a:buFont typeface="Arial" panose="020B0604020202020204" pitchFamily="34" charset="0"/>
              <a:buChar char="•"/>
            </a:pPr>
            <a:r>
              <a:rPr lang="en-US" sz="3200" dirty="0"/>
              <a:t>Employee performs all work in NJ, OR</a:t>
            </a:r>
          </a:p>
          <a:p>
            <a:pPr marL="1257300" lvl="2" indent="-342900">
              <a:buFont typeface="Arial" panose="020B0604020202020204" pitchFamily="34" charset="0"/>
              <a:buChar char="•"/>
            </a:pPr>
            <a:r>
              <a:rPr lang="en-US" sz="3200" dirty="0"/>
              <a:t>Employee “routinely performs some work in NJ” AND employee’s base or operations or place from which work is directed or controlled is in NJ</a:t>
            </a:r>
          </a:p>
          <a:p>
            <a:pPr marL="342900" indent="-342900">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2733540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5406" y="284251"/>
            <a:ext cx="8278588" cy="603957"/>
          </a:xfrm>
        </p:spPr>
        <p:txBody>
          <a:bodyPr>
            <a:noAutofit/>
          </a:bodyPr>
          <a:lstStyle/>
          <a:p>
            <a:pPr algn="ctr"/>
            <a:r>
              <a:rPr lang="en-US" sz="3600" smtClean="0"/>
              <a:t>Accrual of Paid Sick Leave</a:t>
            </a:r>
            <a:endParaRPr lang="en-US" sz="3600" dirty="0"/>
          </a:p>
        </p:txBody>
      </p:sp>
      <p:sp>
        <p:nvSpPr>
          <p:cNvPr id="3" name="Content Placeholder 2"/>
          <p:cNvSpPr>
            <a:spLocks noGrp="1"/>
          </p:cNvSpPr>
          <p:nvPr>
            <p:ph idx="1"/>
          </p:nvPr>
        </p:nvSpPr>
        <p:spPr>
          <a:xfrm>
            <a:off x="706426" y="1125887"/>
            <a:ext cx="10876547" cy="5335299"/>
          </a:xfrm>
        </p:spPr>
        <p:txBody>
          <a:bodyPr>
            <a:normAutofit/>
          </a:bodyPr>
          <a:lstStyle/>
          <a:p>
            <a:pPr algn="ctr"/>
            <a:r>
              <a:rPr lang="en-US" sz="3200" b="1" u="sng" dirty="0" smtClean="0"/>
              <a:t>Accrual Minimums</a:t>
            </a:r>
          </a:p>
          <a:p>
            <a:pPr marL="514350" indent="-514350">
              <a:buFont typeface="+mj-lt"/>
              <a:buAutoNum type="arabicPeriod"/>
            </a:pPr>
            <a:r>
              <a:rPr lang="en-US" sz="3200" dirty="0" smtClean="0"/>
              <a:t>During each benefit year, an employee will accrue </a:t>
            </a:r>
            <a:r>
              <a:rPr lang="en-US" sz="3200" b="1" i="1" u="sng" dirty="0" smtClean="0"/>
              <a:t>up to 40 hours of sick time</a:t>
            </a:r>
            <a:r>
              <a:rPr lang="en-US" sz="3200" b="1" i="1" dirty="0" smtClean="0"/>
              <a:t> </a:t>
            </a:r>
            <a:r>
              <a:rPr lang="en-US" sz="3200" dirty="0" smtClean="0"/>
              <a:t>at a rate of one hour for every 30 hours worked.</a:t>
            </a:r>
          </a:p>
          <a:p>
            <a:pPr marL="514350" indent="-514350">
              <a:buFont typeface="+mj-lt"/>
              <a:buAutoNum type="arabicPeriod"/>
            </a:pPr>
            <a:r>
              <a:rPr lang="en-US" sz="3200" dirty="0" smtClean="0"/>
              <a:t>Employer has the option to frontload the full 40 hours at the beginning of the benefit year.</a:t>
            </a:r>
          </a:p>
          <a:p>
            <a:pPr marL="514350" indent="-514350">
              <a:buFont typeface="+mj-lt"/>
              <a:buAutoNum type="arabicPeriod"/>
            </a:pPr>
            <a:endParaRPr lang="en-US" sz="3200" dirty="0"/>
          </a:p>
        </p:txBody>
      </p:sp>
    </p:spTree>
    <p:extLst>
      <p:ext uri="{BB962C8B-B14F-4D97-AF65-F5344CB8AC3E}">
        <p14:creationId xmlns:p14="http://schemas.microsoft.com/office/powerpoint/2010/main" val="18213884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423503"/>
            <a:ext cx="8278588" cy="603957"/>
          </a:xfrm>
        </p:spPr>
        <p:txBody>
          <a:bodyPr>
            <a:normAutofit/>
          </a:bodyPr>
          <a:lstStyle/>
          <a:p>
            <a:pPr algn="ctr"/>
            <a:r>
              <a:rPr lang="en-US" sz="3200" smtClean="0"/>
              <a:t>Accrual Method</a:t>
            </a:r>
            <a:endParaRPr lang="en-US" dirty="0"/>
          </a:p>
        </p:txBody>
      </p:sp>
      <p:sp>
        <p:nvSpPr>
          <p:cNvPr id="3" name="Content Placeholder 2"/>
          <p:cNvSpPr>
            <a:spLocks noGrp="1"/>
          </p:cNvSpPr>
          <p:nvPr>
            <p:ph idx="1"/>
          </p:nvPr>
        </p:nvSpPr>
        <p:spPr>
          <a:xfrm>
            <a:off x="661736" y="1429129"/>
            <a:ext cx="10612989" cy="5335299"/>
          </a:xfrm>
        </p:spPr>
        <p:txBody>
          <a:bodyPr>
            <a:noAutofit/>
          </a:bodyPr>
          <a:lstStyle/>
          <a:p>
            <a:pPr algn="just"/>
            <a:r>
              <a:rPr lang="en-US" sz="3600" dirty="0" smtClean="0"/>
              <a:t>As you work…</a:t>
            </a:r>
          </a:p>
          <a:p>
            <a:pPr algn="just"/>
            <a:endParaRPr lang="en-US" sz="3600" dirty="0"/>
          </a:p>
          <a:p>
            <a:pPr algn="just"/>
            <a:r>
              <a:rPr lang="en-US" sz="3600" dirty="0" smtClean="0"/>
              <a:t>Employees must earn 1 hour of paid sick leave for every 30 hours </a:t>
            </a:r>
            <a:r>
              <a:rPr lang="en-US" sz="3600" i="1" dirty="0" smtClean="0"/>
              <a:t>actually worked</a:t>
            </a:r>
            <a:r>
              <a:rPr lang="en-US" sz="3600" dirty="0" smtClean="0"/>
              <a:t>, beginning on the 1</a:t>
            </a:r>
            <a:r>
              <a:rPr lang="en-US" sz="3600" baseline="30000" dirty="0" smtClean="0"/>
              <a:t>st</a:t>
            </a:r>
            <a:r>
              <a:rPr lang="en-US" sz="3600" dirty="0" smtClean="0"/>
              <a:t> day of the benefit year, up to a maximum of 40 hours per year.</a:t>
            </a:r>
            <a:endParaRPr lang="en-US" sz="3600" dirty="0"/>
          </a:p>
        </p:txBody>
      </p:sp>
    </p:spTree>
    <p:extLst>
      <p:ext uri="{BB962C8B-B14F-4D97-AF65-F5344CB8AC3E}">
        <p14:creationId xmlns:p14="http://schemas.microsoft.com/office/powerpoint/2010/main" val="184025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75514" y="116114"/>
            <a:ext cx="8169093" cy="722086"/>
          </a:xfrm>
        </p:spPr>
        <p:txBody>
          <a:bodyPr>
            <a:noAutofit/>
          </a:bodyPr>
          <a:lstStyle/>
          <a:p>
            <a:pPr algn="ctr"/>
            <a:r>
              <a:rPr lang="en-US" sz="4800" dirty="0"/>
              <a:t>Disclaimer</a:t>
            </a:r>
          </a:p>
        </p:txBody>
      </p:sp>
      <p:sp>
        <p:nvSpPr>
          <p:cNvPr id="5" name="Content Placeholder 4"/>
          <p:cNvSpPr>
            <a:spLocks noGrp="1"/>
          </p:cNvSpPr>
          <p:nvPr>
            <p:ph idx="1"/>
          </p:nvPr>
        </p:nvSpPr>
        <p:spPr>
          <a:xfrm>
            <a:off x="1688085" y="1074057"/>
            <a:ext cx="8743950" cy="5181600"/>
          </a:xfrm>
        </p:spPr>
        <p:txBody>
          <a:bodyPr>
            <a:normAutofit fontScale="47500" lnSpcReduction="20000"/>
          </a:bodyPr>
          <a:lstStyle/>
          <a:p>
            <a:pPr algn="just"/>
            <a:r>
              <a:rPr lang="en-US" sz="6100" i="1" dirty="0"/>
              <a:t>The materials contained in this presentation were created by Laddey, Clark &amp; Ryan, LLP, for informational purposes only and are not intended and should not be construed as a substitute for legal advice.</a:t>
            </a:r>
          </a:p>
          <a:p>
            <a:pPr algn="just"/>
            <a:r>
              <a:rPr lang="en-US" sz="6100" i="1" dirty="0"/>
              <a:t>This seminar is not intended to create an attorney-client relationship between you and Laddey, Clark &amp; Ryan, LLP.  </a:t>
            </a:r>
          </a:p>
          <a:p>
            <a:pPr algn="just"/>
            <a:r>
              <a:rPr lang="en-US" sz="6100" i="1" dirty="0"/>
              <a:t>This seminar is not intended to serve as an advertisement or solicitation.</a:t>
            </a:r>
          </a:p>
          <a:p>
            <a:pPr algn="just"/>
            <a:r>
              <a:rPr lang="en-US" sz="6100" i="1" dirty="0"/>
              <a:t>All materials in this seminar are copyrighted © </a:t>
            </a:r>
            <a:r>
              <a:rPr lang="en-US" sz="6100" i="1" dirty="0" smtClean="0"/>
              <a:t>2023 </a:t>
            </a:r>
            <a:r>
              <a:rPr lang="en-US" sz="6100" i="1" dirty="0"/>
              <a:t>Laddey, Clark &amp; Ryan, LLP. </a:t>
            </a:r>
          </a:p>
          <a:p>
            <a:pPr algn="just"/>
            <a:r>
              <a:rPr lang="en-US" sz="6100" i="1" dirty="0"/>
              <a:t>The reproduction of any materials contained in this seminar without the permission of Laddey, Clark &amp; Ryan, LLP, is prohibited.</a:t>
            </a:r>
          </a:p>
          <a:p>
            <a:endParaRPr lang="en-US" dirty="0"/>
          </a:p>
        </p:txBody>
      </p:sp>
    </p:spTree>
    <p:extLst>
      <p:ext uri="{BB962C8B-B14F-4D97-AF65-F5344CB8AC3E}">
        <p14:creationId xmlns:p14="http://schemas.microsoft.com/office/powerpoint/2010/main" val="3689848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smtClean="0"/>
              <a:t>Front-load Method</a:t>
            </a:r>
            <a:endParaRPr lang="en-US" dirty="0"/>
          </a:p>
        </p:txBody>
      </p:sp>
      <p:sp>
        <p:nvSpPr>
          <p:cNvPr id="3" name="Content Placeholder 2"/>
          <p:cNvSpPr>
            <a:spLocks noGrp="1"/>
          </p:cNvSpPr>
          <p:nvPr>
            <p:ph idx="1"/>
          </p:nvPr>
        </p:nvSpPr>
        <p:spPr>
          <a:xfrm>
            <a:off x="602018" y="1052057"/>
            <a:ext cx="10948298" cy="5335299"/>
          </a:xfrm>
        </p:spPr>
        <p:txBody>
          <a:bodyPr/>
          <a:lstStyle/>
          <a:p>
            <a:r>
              <a:rPr lang="en-US" sz="3200" dirty="0" smtClean="0"/>
              <a:t>Employers grant the full 40 hours of sick leave to employees on the 1</a:t>
            </a:r>
            <a:r>
              <a:rPr lang="en-US" sz="3200" baseline="30000" dirty="0" smtClean="0"/>
              <a:t>st</a:t>
            </a:r>
            <a:r>
              <a:rPr lang="en-US" sz="3200" dirty="0" smtClean="0"/>
              <a:t> day of the benefit year</a:t>
            </a:r>
          </a:p>
          <a:p>
            <a:pPr marL="1257300" lvl="2" indent="-342900">
              <a:buFontTx/>
              <a:buChar char="-"/>
            </a:pPr>
            <a:r>
              <a:rPr lang="en-US" sz="3200" dirty="0" smtClean="0"/>
              <a:t>More simplified bookkeeping</a:t>
            </a:r>
          </a:p>
          <a:p>
            <a:pPr marL="1257300" lvl="2" indent="-342900">
              <a:buFontTx/>
              <a:buChar char="-"/>
            </a:pPr>
            <a:r>
              <a:rPr lang="en-US" sz="3200" dirty="0" smtClean="0"/>
              <a:t>Immediate use of paid sick leave for employees</a:t>
            </a:r>
          </a:p>
          <a:p>
            <a:endParaRPr lang="en-US" dirty="0" smtClean="0"/>
          </a:p>
          <a:p>
            <a:endParaRPr lang="en-US" dirty="0"/>
          </a:p>
          <a:p>
            <a:r>
              <a:rPr lang="en-US" dirty="0" smtClean="0"/>
              <a:t>* May be an issue with use of all 40 hours at start of year with problem employees.</a:t>
            </a:r>
            <a:endParaRPr lang="en-US" dirty="0"/>
          </a:p>
        </p:txBody>
      </p:sp>
    </p:spTree>
    <p:extLst>
      <p:ext uri="{BB962C8B-B14F-4D97-AF65-F5344CB8AC3E}">
        <p14:creationId xmlns:p14="http://schemas.microsoft.com/office/powerpoint/2010/main" val="1663388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423503"/>
            <a:ext cx="8278588" cy="603957"/>
          </a:xfrm>
        </p:spPr>
        <p:txBody>
          <a:bodyPr>
            <a:normAutofit/>
          </a:bodyPr>
          <a:lstStyle/>
          <a:p>
            <a:pPr algn="ctr"/>
            <a:r>
              <a:rPr lang="en-US" sz="3200" smtClean="0"/>
              <a:t>Accrual of Paid Sick Leave</a:t>
            </a:r>
            <a:endParaRPr lang="en-US" dirty="0"/>
          </a:p>
        </p:txBody>
      </p:sp>
      <p:sp>
        <p:nvSpPr>
          <p:cNvPr id="3" name="Content Placeholder 2"/>
          <p:cNvSpPr>
            <a:spLocks noGrp="1"/>
          </p:cNvSpPr>
          <p:nvPr>
            <p:ph idx="1"/>
          </p:nvPr>
        </p:nvSpPr>
        <p:spPr>
          <a:xfrm>
            <a:off x="529389" y="1027460"/>
            <a:ext cx="10972800" cy="5335299"/>
          </a:xfrm>
        </p:spPr>
        <p:txBody>
          <a:bodyPr>
            <a:normAutofit/>
          </a:bodyPr>
          <a:lstStyle/>
          <a:p>
            <a:pPr algn="ctr"/>
            <a:r>
              <a:rPr lang="en-US" sz="2800" b="1" u="sng" dirty="0" smtClean="0"/>
              <a:t>Accrual Limits</a:t>
            </a:r>
          </a:p>
          <a:p>
            <a:pPr marL="342900" indent="-342900">
              <a:buFont typeface="Arial" panose="020B0604020202020204" pitchFamily="34" charset="0"/>
              <a:buChar char="•"/>
            </a:pPr>
            <a:r>
              <a:rPr lang="en-US" i="1" dirty="0" smtClean="0"/>
              <a:t>Employers</a:t>
            </a:r>
            <a:r>
              <a:rPr lang="en-US" dirty="0" smtClean="0"/>
              <a:t> </a:t>
            </a:r>
            <a:r>
              <a:rPr lang="en-US" i="1" dirty="0" smtClean="0"/>
              <a:t>with existing paid time off (“PTO”), vacation days, personal days, and sick-day policies may use these policies to satisfy the requirements of the Act </a:t>
            </a:r>
            <a:r>
              <a:rPr lang="en-US" b="1" i="1" dirty="0" smtClean="0"/>
              <a:t>so long as employees can use their time off as required by the Act</a:t>
            </a:r>
            <a:r>
              <a:rPr lang="en-US" dirty="0" smtClean="0"/>
              <a:t>.</a:t>
            </a:r>
          </a:p>
          <a:p>
            <a:pPr marL="1257300" lvl="2" indent="-342900">
              <a:buFont typeface="Arial" panose="020B0604020202020204" pitchFamily="34" charset="0"/>
              <a:buChar char="•"/>
            </a:pPr>
            <a:r>
              <a:rPr lang="en-US" dirty="0" smtClean="0"/>
              <a:t>Be aware: </a:t>
            </a:r>
          </a:p>
          <a:p>
            <a:pPr marL="1714500" lvl="3" indent="-342900">
              <a:buFont typeface="Arial" panose="020B0604020202020204" pitchFamily="34" charset="0"/>
              <a:buChar char="•"/>
            </a:pPr>
            <a:r>
              <a:rPr lang="en-US" dirty="0" smtClean="0"/>
              <a:t>Employees must be able to use ALL PTO in accordance with the Act</a:t>
            </a:r>
          </a:p>
          <a:p>
            <a:pPr marL="1714500" lvl="3" indent="-342900">
              <a:buFont typeface="Arial" panose="020B0604020202020204" pitchFamily="34" charset="0"/>
              <a:buChar char="•"/>
            </a:pPr>
            <a:r>
              <a:rPr lang="en-US" dirty="0" smtClean="0"/>
              <a:t>Employers must not treat some PTO in a manner that does not comport with requirements of the Act</a:t>
            </a:r>
          </a:p>
          <a:p>
            <a:pPr marL="1714500" lvl="3" indent="-342900">
              <a:buFont typeface="Arial" panose="020B0604020202020204" pitchFamily="34" charset="0"/>
              <a:buChar char="•"/>
            </a:pPr>
            <a:r>
              <a:rPr lang="en-US" dirty="0"/>
              <a:t>Employers are NOT required to allow employees to accrue more than 40 hours of sick leave in a benefit year</a:t>
            </a:r>
          </a:p>
          <a:p>
            <a:pPr lvl="3"/>
            <a:endParaRPr lang="en-US" dirty="0" smtClean="0"/>
          </a:p>
          <a:p>
            <a:endParaRPr lang="en-US" dirty="0"/>
          </a:p>
        </p:txBody>
      </p:sp>
    </p:spTree>
    <p:extLst>
      <p:ext uri="{BB962C8B-B14F-4D97-AF65-F5344CB8AC3E}">
        <p14:creationId xmlns:p14="http://schemas.microsoft.com/office/powerpoint/2010/main" val="11260160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366943"/>
            <a:ext cx="8278588" cy="603957"/>
          </a:xfrm>
        </p:spPr>
        <p:txBody>
          <a:bodyPr>
            <a:noAutofit/>
          </a:bodyPr>
          <a:lstStyle/>
          <a:p>
            <a:pPr algn="ctr"/>
            <a:r>
              <a:rPr lang="en-US" sz="3200" smtClean="0"/>
              <a:t>Accrual of Paid Sick Leave: </a:t>
            </a:r>
            <a:br>
              <a:rPr lang="en-US" sz="3200" smtClean="0"/>
            </a:br>
            <a:r>
              <a:rPr lang="en-US" sz="3200" smtClean="0"/>
              <a:t>Terminated Employees</a:t>
            </a:r>
            <a:endParaRPr lang="en-US" sz="3200" dirty="0"/>
          </a:p>
        </p:txBody>
      </p:sp>
      <p:sp>
        <p:nvSpPr>
          <p:cNvPr id="3" name="Content Placeholder 2"/>
          <p:cNvSpPr>
            <a:spLocks noGrp="1"/>
          </p:cNvSpPr>
          <p:nvPr>
            <p:ph idx="1"/>
          </p:nvPr>
        </p:nvSpPr>
        <p:spPr>
          <a:xfrm>
            <a:off x="1043796" y="1598812"/>
            <a:ext cx="10187796" cy="5335299"/>
          </a:xfrm>
        </p:spPr>
        <p:txBody>
          <a:bodyPr/>
          <a:lstStyle/>
          <a:p>
            <a:pPr algn="just"/>
            <a:r>
              <a:rPr lang="en-US" sz="3600" dirty="0" smtClean="0"/>
              <a:t>If an employee is terminated or leaves employment, the employee is </a:t>
            </a:r>
            <a:r>
              <a:rPr lang="en-US" sz="3600" b="1" u="sng" dirty="0" smtClean="0"/>
              <a:t>NOT</a:t>
            </a:r>
            <a:r>
              <a:rPr lang="en-US" sz="3600" dirty="0" smtClean="0"/>
              <a:t> entitled to payment of unused earned sick leave </a:t>
            </a:r>
            <a:r>
              <a:rPr lang="en-US" sz="3600" b="1" dirty="0" smtClean="0"/>
              <a:t>unless an employer contract, policy, or collective bargaining agreement states otherwise</a:t>
            </a:r>
            <a:r>
              <a:rPr lang="en-US" sz="3600" dirty="0" smtClean="0"/>
              <a:t>.</a:t>
            </a:r>
          </a:p>
          <a:p>
            <a:endParaRPr lang="en-US" dirty="0"/>
          </a:p>
        </p:txBody>
      </p:sp>
    </p:spTree>
    <p:extLst>
      <p:ext uri="{BB962C8B-B14F-4D97-AF65-F5344CB8AC3E}">
        <p14:creationId xmlns:p14="http://schemas.microsoft.com/office/powerpoint/2010/main" val="8043447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1245" y="357516"/>
            <a:ext cx="8278588" cy="603957"/>
          </a:xfrm>
        </p:spPr>
        <p:txBody>
          <a:bodyPr>
            <a:normAutofit fontScale="90000"/>
          </a:bodyPr>
          <a:lstStyle/>
          <a:p>
            <a:pPr algn="ctr"/>
            <a:r>
              <a:rPr lang="en-US" sz="3600" smtClean="0"/>
              <a:t>Accrual of Paid Sick Leave: </a:t>
            </a:r>
            <a:br>
              <a:rPr lang="en-US" sz="3600" smtClean="0"/>
            </a:br>
            <a:r>
              <a:rPr lang="en-US" sz="3600" smtClean="0"/>
              <a:t>Returning Employees</a:t>
            </a:r>
            <a:r>
              <a:rPr lang="en-US" sz="4000" smtClean="0"/>
              <a:t/>
            </a:r>
            <a:br>
              <a:rPr lang="en-US" sz="4000" smtClean="0"/>
            </a:br>
            <a:r>
              <a:rPr lang="en-US" sz="2400" smtClean="0"/>
              <a:t/>
            </a:r>
            <a:br>
              <a:rPr lang="en-US" sz="2400" smtClean="0"/>
            </a:br>
            <a:endParaRPr lang="en-US" dirty="0"/>
          </a:p>
        </p:txBody>
      </p:sp>
      <p:sp>
        <p:nvSpPr>
          <p:cNvPr id="3" name="Content Placeholder 2"/>
          <p:cNvSpPr>
            <a:spLocks noGrp="1"/>
          </p:cNvSpPr>
          <p:nvPr>
            <p:ph idx="1"/>
          </p:nvPr>
        </p:nvSpPr>
        <p:spPr>
          <a:xfrm>
            <a:off x="646981" y="1720602"/>
            <a:ext cx="10558732" cy="5335299"/>
          </a:xfrm>
        </p:spPr>
        <p:txBody>
          <a:bodyPr>
            <a:normAutofit/>
          </a:bodyPr>
          <a:lstStyle/>
          <a:p>
            <a:pPr marL="342900" indent="-342900" algn="just">
              <a:buFont typeface="Arial" panose="020B0604020202020204" pitchFamily="34" charset="0"/>
              <a:buChar char="•"/>
            </a:pPr>
            <a:r>
              <a:rPr lang="en-US" sz="3200" dirty="0" smtClean="0"/>
              <a:t>If employee is terminated or leaves employment </a:t>
            </a:r>
            <a:r>
              <a:rPr lang="en-US" sz="3200" u="sng" dirty="0" smtClean="0"/>
              <a:t>AND</a:t>
            </a:r>
            <a:r>
              <a:rPr lang="en-US" sz="3200" dirty="0" smtClean="0"/>
              <a:t> the employee is reinstated or rehired in NJ within 6 months, </a:t>
            </a:r>
            <a:r>
              <a:rPr lang="en-US" sz="3200" b="1" dirty="0" smtClean="0"/>
              <a:t>any unused earned sick leave accrued by the employee prior to the separation </a:t>
            </a:r>
            <a:r>
              <a:rPr lang="en-US" sz="3200" b="1" u="sng" dirty="0" smtClean="0"/>
              <a:t>MUST</a:t>
            </a:r>
            <a:r>
              <a:rPr lang="en-US" sz="3200" b="1" dirty="0" smtClean="0"/>
              <a:t> be returned to the employee</a:t>
            </a:r>
            <a:r>
              <a:rPr lang="en-US" sz="3200" dirty="0" smtClean="0"/>
              <a:t> </a:t>
            </a:r>
            <a:r>
              <a:rPr lang="en-US" sz="3200" b="1" dirty="0" smtClean="0"/>
              <a:t>upon rehire or reinstatement</a:t>
            </a:r>
            <a:r>
              <a:rPr lang="en-US" sz="3200" dirty="0" smtClean="0"/>
              <a:t>.</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156561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385795"/>
            <a:ext cx="8278588" cy="603957"/>
          </a:xfrm>
        </p:spPr>
        <p:txBody>
          <a:bodyPr>
            <a:normAutofit fontScale="90000"/>
          </a:bodyPr>
          <a:lstStyle/>
          <a:p>
            <a:pPr algn="ctr"/>
            <a:r>
              <a:rPr lang="en-US" sz="3200" smtClean="0"/>
              <a:t>Accrual of Paid Sick Leave: </a:t>
            </a:r>
            <a:br>
              <a:rPr lang="en-US" sz="3200" smtClean="0"/>
            </a:br>
            <a:r>
              <a:rPr lang="en-US" sz="3200" smtClean="0"/>
              <a:t>Transferring Employees</a:t>
            </a:r>
            <a:endParaRPr lang="en-US" sz="3200" dirty="0"/>
          </a:p>
        </p:txBody>
      </p:sp>
      <p:sp>
        <p:nvSpPr>
          <p:cNvPr id="3" name="Content Placeholder 2"/>
          <p:cNvSpPr>
            <a:spLocks noGrp="1"/>
          </p:cNvSpPr>
          <p:nvPr>
            <p:ph idx="1"/>
          </p:nvPr>
        </p:nvSpPr>
        <p:spPr>
          <a:xfrm>
            <a:off x="745958" y="1528383"/>
            <a:ext cx="10768263" cy="5335299"/>
          </a:xfrm>
        </p:spPr>
        <p:txBody>
          <a:bodyPr/>
          <a:lstStyle/>
          <a:p>
            <a:r>
              <a:rPr lang="en-US" sz="3600" smtClean="0"/>
              <a:t>If an employee is </a:t>
            </a:r>
            <a:r>
              <a:rPr lang="en-US" sz="3600" u="sng" smtClean="0"/>
              <a:t>transferred</a:t>
            </a:r>
            <a:r>
              <a:rPr lang="en-US" sz="3600" smtClean="0"/>
              <a:t> but remains </a:t>
            </a:r>
            <a:r>
              <a:rPr lang="en-US" sz="3600" u="sng" smtClean="0"/>
              <a:t>employed by same employer</a:t>
            </a:r>
            <a:r>
              <a:rPr lang="en-US" sz="3600" smtClean="0"/>
              <a:t>, the employee </a:t>
            </a:r>
            <a:r>
              <a:rPr lang="en-US" sz="3600" b="1" smtClean="0"/>
              <a:t>MUST be entitled to all earned, accrued sick leave.</a:t>
            </a:r>
          </a:p>
          <a:p>
            <a:endParaRPr lang="en-US" dirty="0"/>
          </a:p>
        </p:txBody>
      </p:sp>
    </p:spTree>
    <p:extLst>
      <p:ext uri="{BB962C8B-B14F-4D97-AF65-F5344CB8AC3E}">
        <p14:creationId xmlns:p14="http://schemas.microsoft.com/office/powerpoint/2010/main" val="4606452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414076"/>
            <a:ext cx="8278588" cy="603957"/>
          </a:xfrm>
        </p:spPr>
        <p:txBody>
          <a:bodyPr>
            <a:noAutofit/>
          </a:bodyPr>
          <a:lstStyle/>
          <a:p>
            <a:pPr algn="ctr"/>
            <a:r>
              <a:rPr lang="en-US" sz="2800" smtClean="0"/>
              <a:t>Accrual of Paid Sick Leave:</a:t>
            </a:r>
            <a:br>
              <a:rPr lang="en-US" sz="2800" smtClean="0"/>
            </a:br>
            <a:r>
              <a:rPr lang="en-US" sz="2800" smtClean="0"/>
              <a:t>Successor Employers</a:t>
            </a:r>
            <a:endParaRPr lang="en-US" sz="2800" dirty="0"/>
          </a:p>
        </p:txBody>
      </p:sp>
      <p:sp>
        <p:nvSpPr>
          <p:cNvPr id="3" name="Content Placeholder 2"/>
          <p:cNvSpPr>
            <a:spLocks noGrp="1"/>
          </p:cNvSpPr>
          <p:nvPr>
            <p:ph idx="1"/>
          </p:nvPr>
        </p:nvSpPr>
        <p:spPr>
          <a:xfrm>
            <a:off x="661736" y="1522702"/>
            <a:ext cx="10888579" cy="5335299"/>
          </a:xfrm>
        </p:spPr>
        <p:txBody>
          <a:bodyPr>
            <a:normAutofit/>
          </a:bodyPr>
          <a:lstStyle/>
          <a:p>
            <a:pPr marL="342900" indent="-342900">
              <a:buFont typeface="Arial" panose="020B0604020202020204" pitchFamily="34" charset="0"/>
              <a:buChar char="•"/>
            </a:pPr>
            <a:r>
              <a:rPr lang="en-US" sz="3600" smtClean="0"/>
              <a:t>If successor employer takes the place of existing employer, all employees of the predecessor employer </a:t>
            </a:r>
            <a:r>
              <a:rPr lang="en-US" sz="3600" b="1" smtClean="0"/>
              <a:t>MUST</a:t>
            </a:r>
            <a:r>
              <a:rPr lang="en-US" sz="3600" smtClean="0"/>
              <a:t> </a:t>
            </a:r>
            <a:r>
              <a:rPr lang="en-US" sz="3600" u="sng" smtClean="0"/>
              <a:t>retain all earned sick leave accrued while working for the predecessor employer</a:t>
            </a:r>
            <a:r>
              <a:rPr lang="en-US" sz="3600" smtClean="0"/>
              <a:t>. </a:t>
            </a:r>
            <a:endParaRPr lang="en-US" sz="3600" dirty="0"/>
          </a:p>
        </p:txBody>
      </p:sp>
    </p:spTree>
    <p:extLst>
      <p:ext uri="{BB962C8B-B14F-4D97-AF65-F5344CB8AC3E}">
        <p14:creationId xmlns:p14="http://schemas.microsoft.com/office/powerpoint/2010/main" val="18358696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6706" y="319364"/>
            <a:ext cx="8278588" cy="603957"/>
          </a:xfrm>
        </p:spPr>
        <p:txBody>
          <a:bodyPr>
            <a:noAutofit/>
          </a:bodyPr>
          <a:lstStyle/>
          <a:p>
            <a:pPr algn="ctr"/>
            <a:r>
              <a:rPr lang="en-US" sz="3200" smtClean="0"/>
              <a:t>Use of Paid Sick Leave </a:t>
            </a:r>
            <a:endParaRPr lang="en-US" sz="3200" dirty="0"/>
          </a:p>
        </p:txBody>
      </p:sp>
      <p:sp>
        <p:nvSpPr>
          <p:cNvPr id="3" name="Content Placeholder 2"/>
          <p:cNvSpPr>
            <a:spLocks noGrp="1"/>
          </p:cNvSpPr>
          <p:nvPr>
            <p:ph idx="1"/>
          </p:nvPr>
        </p:nvSpPr>
        <p:spPr>
          <a:xfrm>
            <a:off x="457200" y="1381995"/>
            <a:ext cx="11129211" cy="5335299"/>
          </a:xfrm>
        </p:spPr>
        <p:txBody>
          <a:bodyPr>
            <a:normAutofit/>
          </a:bodyPr>
          <a:lstStyle/>
          <a:p>
            <a:pPr marL="342900" indent="-342900">
              <a:buFont typeface="Arial" panose="020B0604020202020204" pitchFamily="34" charset="0"/>
              <a:buChar char="•"/>
            </a:pPr>
            <a:r>
              <a:rPr lang="en-US" sz="3600" smtClean="0"/>
              <a:t>Not required to allow employees to use earned sick leave until the 120</a:t>
            </a:r>
            <a:r>
              <a:rPr lang="en-US" sz="3600" baseline="30000" smtClean="0"/>
              <a:t>th</a:t>
            </a:r>
            <a:r>
              <a:rPr lang="en-US" sz="3600" smtClean="0"/>
              <a:t> calendar day after the employee commences employment</a:t>
            </a:r>
          </a:p>
          <a:p>
            <a:pPr marL="342900" indent="-342900">
              <a:buFont typeface="Arial" panose="020B0604020202020204" pitchFamily="34" charset="0"/>
              <a:buChar char="•"/>
            </a:pPr>
            <a:r>
              <a:rPr lang="en-US" sz="3600" smtClean="0"/>
              <a:t>Employer may permit employee to use earned sick leave prior to the 120-calendar-day period.</a:t>
            </a:r>
          </a:p>
          <a:p>
            <a:pPr marL="342900" indent="-342900">
              <a:buFontTx/>
              <a:buChar char="-"/>
            </a:pPr>
            <a:endParaRPr lang="en-US" sz="3200" dirty="0"/>
          </a:p>
        </p:txBody>
      </p:sp>
    </p:spTree>
    <p:extLst>
      <p:ext uri="{BB962C8B-B14F-4D97-AF65-F5344CB8AC3E}">
        <p14:creationId xmlns:p14="http://schemas.microsoft.com/office/powerpoint/2010/main" val="20577175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366941"/>
            <a:ext cx="8278588" cy="603957"/>
          </a:xfrm>
        </p:spPr>
        <p:txBody>
          <a:bodyPr>
            <a:noAutofit/>
          </a:bodyPr>
          <a:lstStyle/>
          <a:p>
            <a:pPr algn="ctr"/>
            <a:r>
              <a:rPr lang="en-US" sz="3200" smtClean="0"/>
              <a:t>Five Allowable Uses for Paid Sick Leave</a:t>
            </a:r>
            <a:endParaRPr lang="en-US" sz="3200" dirty="0"/>
          </a:p>
        </p:txBody>
      </p:sp>
      <p:sp>
        <p:nvSpPr>
          <p:cNvPr id="3" name="Content Placeholder 2"/>
          <p:cNvSpPr>
            <a:spLocks noGrp="1"/>
          </p:cNvSpPr>
          <p:nvPr>
            <p:ph idx="1"/>
          </p:nvPr>
        </p:nvSpPr>
        <p:spPr>
          <a:xfrm>
            <a:off x="654287" y="1130053"/>
            <a:ext cx="10560054" cy="5101405"/>
          </a:xfrm>
        </p:spPr>
        <p:txBody>
          <a:bodyPr>
            <a:normAutofit/>
          </a:bodyPr>
          <a:lstStyle/>
          <a:p>
            <a:pPr marL="457200" indent="-457200" algn="just"/>
            <a:r>
              <a:rPr lang="en-US" dirty="0" smtClean="0"/>
              <a:t>1.	</a:t>
            </a:r>
            <a:r>
              <a:rPr lang="en-US" sz="2200" dirty="0" smtClean="0"/>
              <a:t>Employee’s own mental or physical illness, injury, or other adverse health condition, </a:t>
            </a:r>
            <a:r>
              <a:rPr lang="en-US" sz="2200" i="1" u="sng" dirty="0" smtClean="0"/>
              <a:t>including preventive medical care;</a:t>
            </a:r>
          </a:p>
          <a:p>
            <a:pPr marL="457200" indent="-457200" algn="just">
              <a:buFont typeface="+mj-lt"/>
              <a:buAutoNum type="arabicPeriod" startAt="2"/>
            </a:pPr>
            <a:r>
              <a:rPr lang="en-US" sz="2200" dirty="0">
                <a:solidFill>
                  <a:prstClr val="black">
                    <a:lumMod val="85000"/>
                    <a:lumOff val="15000"/>
                  </a:prstClr>
                </a:solidFill>
              </a:rPr>
              <a:t>Aid or care for a covered family </a:t>
            </a:r>
            <a:r>
              <a:rPr lang="en-US" sz="2200" dirty="0" smtClean="0">
                <a:solidFill>
                  <a:prstClr val="black">
                    <a:lumMod val="85000"/>
                    <a:lumOff val="15000"/>
                  </a:prstClr>
                </a:solidFill>
              </a:rPr>
              <a:t>member;</a:t>
            </a:r>
          </a:p>
          <a:p>
            <a:pPr marL="457200" indent="-457200" algn="just">
              <a:buFont typeface="+mj-lt"/>
              <a:buAutoNum type="arabicPeriod" startAt="3"/>
            </a:pPr>
            <a:r>
              <a:rPr lang="en-US" sz="2200" dirty="0"/>
              <a:t>Circumstances related to an employee’s or their covered family member’s status as a victim of domestic or sexual </a:t>
            </a:r>
            <a:r>
              <a:rPr lang="en-US" sz="2200" dirty="0" smtClean="0"/>
              <a:t>violence;</a:t>
            </a:r>
            <a:endParaRPr lang="en-US" sz="2200" dirty="0"/>
          </a:p>
          <a:p>
            <a:pPr marL="914400" lvl="1" indent="-457200" algn="just">
              <a:buFont typeface="Arial" panose="020B0604020202020204" pitchFamily="34" charset="0"/>
              <a:buChar char="•"/>
            </a:pPr>
            <a:r>
              <a:rPr lang="en-US" sz="2200" dirty="0"/>
              <a:t>includes need to obtain related medical treatment, seek counseling, relocate, or participate in related legal </a:t>
            </a:r>
            <a:r>
              <a:rPr lang="en-US" sz="2200" dirty="0" smtClean="0"/>
              <a:t>services;</a:t>
            </a:r>
          </a:p>
          <a:p>
            <a:pPr marL="457200" indent="-457200" algn="just">
              <a:buFont typeface="+mj-lt"/>
              <a:buAutoNum type="arabicPeriod" startAt="4"/>
            </a:pPr>
            <a:r>
              <a:rPr lang="en-US" sz="2200" dirty="0"/>
              <a:t>Closure of an employee’s workplace or of a school/childcare of an employee’s child as a result of a public official’s order relating to a public health </a:t>
            </a:r>
            <a:r>
              <a:rPr lang="en-US" sz="2200" dirty="0" smtClean="0"/>
              <a:t>emergency; and</a:t>
            </a:r>
          </a:p>
          <a:p>
            <a:pPr marL="457200" indent="-457200" algn="just">
              <a:buFont typeface="+mj-lt"/>
              <a:buAutoNum type="arabicPeriod" startAt="5"/>
            </a:pPr>
            <a:r>
              <a:rPr lang="en-US" sz="2200" dirty="0"/>
              <a:t>Time to attend school-related conference, meeting, function or other event requested or required by a school administrator, teacher, or other professional staff member responsible for the child’s education, or to attend a meeting regarding care provided to the child in connection with the child’s health conditions or </a:t>
            </a:r>
            <a:r>
              <a:rPr lang="en-US" sz="2200" dirty="0" smtClean="0"/>
              <a:t>disability</a:t>
            </a:r>
            <a:r>
              <a:rPr lang="en-US" sz="2200" dirty="0"/>
              <a:t>.</a:t>
            </a:r>
            <a:endParaRPr lang="en-US" dirty="0"/>
          </a:p>
          <a:p>
            <a:pPr marL="457200" indent="-457200">
              <a:buFont typeface="+mj-lt"/>
              <a:buAutoNum type="arabicPeriod" startAt="4"/>
            </a:pPr>
            <a:endParaRPr lang="en-US" dirty="0"/>
          </a:p>
          <a:p>
            <a:endParaRPr lang="en-US" sz="2800" dirty="0" smtClean="0">
              <a:solidFill>
                <a:prstClr val="black">
                  <a:lumMod val="85000"/>
                  <a:lumOff val="15000"/>
                </a:prstClr>
              </a:solidFill>
            </a:endParaRPr>
          </a:p>
          <a:p>
            <a:pPr marL="742950" indent="-742950">
              <a:buFontTx/>
              <a:buAutoNum type="arabicPeriod"/>
            </a:pPr>
            <a:endParaRPr lang="en-US" sz="2800" dirty="0">
              <a:solidFill>
                <a:prstClr val="black">
                  <a:lumMod val="85000"/>
                  <a:lumOff val="15000"/>
                </a:prstClr>
              </a:solidFill>
            </a:endParaRPr>
          </a:p>
          <a:p>
            <a:pPr marL="742950" indent="-742950">
              <a:buAutoNum type="arabicPeriod"/>
            </a:pPr>
            <a:endParaRPr lang="en-US" sz="2500" i="1" u="sng" dirty="0"/>
          </a:p>
        </p:txBody>
      </p:sp>
    </p:spTree>
    <p:extLst>
      <p:ext uri="{BB962C8B-B14F-4D97-AF65-F5344CB8AC3E}">
        <p14:creationId xmlns:p14="http://schemas.microsoft.com/office/powerpoint/2010/main" val="7065247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432930"/>
            <a:ext cx="8278588" cy="603957"/>
          </a:xfrm>
        </p:spPr>
        <p:txBody>
          <a:bodyPr>
            <a:normAutofit fontScale="90000"/>
          </a:bodyPr>
          <a:lstStyle/>
          <a:p>
            <a:pPr algn="ctr"/>
            <a:r>
              <a:rPr lang="en-US" sz="3200" smtClean="0"/>
              <a:t>Who is a Covered “Family Member” Under the </a:t>
            </a:r>
            <a:br>
              <a:rPr lang="en-US" sz="3200" smtClean="0"/>
            </a:br>
            <a:r>
              <a:rPr lang="en-US" sz="3200" smtClean="0"/>
              <a:t>New Jersey Paid Sick Leave Act?</a:t>
            </a:r>
            <a:endParaRPr lang="en-US" dirty="0"/>
          </a:p>
        </p:txBody>
      </p:sp>
      <p:sp>
        <p:nvSpPr>
          <p:cNvPr id="3" name="Content Placeholder 2"/>
          <p:cNvSpPr>
            <a:spLocks noGrp="1"/>
          </p:cNvSpPr>
          <p:nvPr>
            <p:ph idx="1"/>
          </p:nvPr>
        </p:nvSpPr>
        <p:spPr>
          <a:xfrm>
            <a:off x="984547" y="1522701"/>
            <a:ext cx="9574185" cy="5335299"/>
          </a:xfrm>
        </p:spPr>
        <p:txBody>
          <a:bodyPr>
            <a:normAutofit/>
          </a:bodyPr>
          <a:lstStyle/>
          <a:p>
            <a:r>
              <a:rPr lang="en-US" sz="2800" dirty="0" smtClean="0"/>
              <a:t>A covered “family member” includes:</a:t>
            </a:r>
          </a:p>
          <a:p>
            <a:pPr marL="342900" indent="-342900" algn="just">
              <a:buFont typeface="Arial" panose="020B0604020202020204" pitchFamily="34" charset="0"/>
              <a:buChar char="•"/>
            </a:pPr>
            <a:r>
              <a:rPr lang="en-US" sz="2800" dirty="0" smtClean="0"/>
              <a:t>Individuals related by blood to the employee (e.g. child, grandchild, sibling, spouse, domestic partner, civil union partner, parent, grandparent, and sibling of a spouse)</a:t>
            </a:r>
          </a:p>
          <a:p>
            <a:pPr marL="342900" indent="-342900" algn="just">
              <a:buFont typeface="Arial" panose="020B0604020202020204" pitchFamily="34" charset="0"/>
              <a:buChar char="•"/>
            </a:pPr>
            <a:r>
              <a:rPr lang="en-US" sz="2800" dirty="0" smtClean="0"/>
              <a:t>Individuals whose close association with the employee is the “</a:t>
            </a:r>
            <a:r>
              <a:rPr lang="en-US" sz="2800" b="1" dirty="0" smtClean="0"/>
              <a:t>equivalent of a family relationship</a:t>
            </a:r>
            <a:r>
              <a:rPr lang="en-US" sz="2800" dirty="0" smtClean="0"/>
              <a:t>”</a:t>
            </a:r>
          </a:p>
          <a:p>
            <a:pPr marL="396875" lvl="2" indent="-396875" algn="just">
              <a:buFont typeface="Arial" panose="020B0604020202020204" pitchFamily="34" charset="0"/>
              <a:buChar char="•"/>
            </a:pPr>
            <a:r>
              <a:rPr lang="en-US" sz="2800" dirty="0"/>
              <a:t>Presumption that request is valid</a:t>
            </a:r>
          </a:p>
          <a:p>
            <a:pPr marL="396875" lvl="2" indent="-396875" algn="just">
              <a:buFont typeface="Arial" panose="020B0604020202020204" pitchFamily="34" charset="0"/>
              <a:buChar char="•"/>
            </a:pPr>
            <a:r>
              <a:rPr lang="en-US" sz="2800" dirty="0"/>
              <a:t>Expansive entitlement to paid leave</a:t>
            </a:r>
          </a:p>
          <a:p>
            <a:pPr marL="342900" indent="-342900">
              <a:buFont typeface="Arial" panose="020B0604020202020204" pitchFamily="34" charset="0"/>
              <a:buChar char="•"/>
            </a:pPr>
            <a:endParaRPr lang="en-US" sz="2800" dirty="0"/>
          </a:p>
        </p:txBody>
      </p:sp>
    </p:spTree>
    <p:extLst>
      <p:ext uri="{BB962C8B-B14F-4D97-AF65-F5344CB8AC3E}">
        <p14:creationId xmlns:p14="http://schemas.microsoft.com/office/powerpoint/2010/main" val="18532518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432930"/>
            <a:ext cx="8278588" cy="603957"/>
          </a:xfrm>
        </p:spPr>
        <p:txBody>
          <a:bodyPr>
            <a:normAutofit fontScale="90000"/>
          </a:bodyPr>
          <a:lstStyle/>
          <a:p>
            <a:pPr algn="ctr"/>
            <a:r>
              <a:rPr lang="en-US" smtClean="0"/>
              <a:t>Employee Replacements and Pay Under the </a:t>
            </a:r>
            <a:br>
              <a:rPr lang="en-US" smtClean="0"/>
            </a:br>
            <a:r>
              <a:rPr lang="en-US" smtClean="0"/>
              <a:t>New Jersey Paid Sick Leave Act</a:t>
            </a:r>
            <a:endParaRPr lang="en-US" dirty="0"/>
          </a:p>
        </p:txBody>
      </p:sp>
      <p:sp>
        <p:nvSpPr>
          <p:cNvPr id="3" name="Content Placeholder 2"/>
          <p:cNvSpPr>
            <a:spLocks noGrp="1"/>
          </p:cNvSpPr>
          <p:nvPr>
            <p:ph idx="1"/>
          </p:nvPr>
        </p:nvSpPr>
        <p:spPr>
          <a:xfrm>
            <a:off x="637674" y="1650931"/>
            <a:ext cx="10395511" cy="5335299"/>
          </a:xfrm>
        </p:spPr>
        <p:txBody>
          <a:bodyPr>
            <a:normAutofit/>
          </a:bodyPr>
          <a:lstStyle/>
          <a:p>
            <a:pPr marL="571500" indent="-571500" algn="just">
              <a:buFont typeface="Arial" panose="020B0604020202020204" pitchFamily="34" charset="0"/>
              <a:buChar char="•"/>
            </a:pPr>
            <a:r>
              <a:rPr lang="en-US" sz="3200" dirty="0" smtClean="0"/>
              <a:t>Employer may </a:t>
            </a:r>
            <a:r>
              <a:rPr lang="en-US" sz="3200" b="1" u="sng" dirty="0" smtClean="0"/>
              <a:t>NOT</a:t>
            </a:r>
            <a:r>
              <a:rPr lang="en-US" sz="3200" dirty="0" smtClean="0"/>
              <a:t> require an employee to find a replacement to cover the employee in his/her absence.</a:t>
            </a:r>
          </a:p>
          <a:p>
            <a:pPr algn="just"/>
            <a:endParaRPr lang="en-US" sz="1400" dirty="0" smtClean="0"/>
          </a:p>
          <a:p>
            <a:pPr marL="571500" indent="-571500" algn="just">
              <a:buFont typeface="Arial" panose="020B0604020202020204" pitchFamily="34" charset="0"/>
              <a:buChar char="•"/>
            </a:pPr>
            <a:r>
              <a:rPr lang="en-US" sz="3200" dirty="0" smtClean="0"/>
              <a:t>For earned sick leave, employer </a:t>
            </a:r>
            <a:r>
              <a:rPr lang="en-US" sz="3200" b="1" u="sng" cap="all" dirty="0" smtClean="0"/>
              <a:t>must</a:t>
            </a:r>
            <a:r>
              <a:rPr lang="en-US" sz="3200" dirty="0" smtClean="0"/>
              <a:t> pay the employee the </a:t>
            </a:r>
            <a:r>
              <a:rPr lang="en-US" sz="3200" u="sng" dirty="0" smtClean="0"/>
              <a:t>same rate of pay with the same benefits</a:t>
            </a:r>
            <a:r>
              <a:rPr lang="en-US" sz="3200" dirty="0" smtClean="0"/>
              <a:t> the employee normally earns.</a:t>
            </a:r>
            <a:endParaRPr lang="en-US" sz="3200" dirty="0"/>
          </a:p>
        </p:txBody>
      </p:sp>
    </p:spTree>
    <p:extLst>
      <p:ext uri="{BB962C8B-B14F-4D97-AF65-F5344CB8AC3E}">
        <p14:creationId xmlns:p14="http://schemas.microsoft.com/office/powerpoint/2010/main" val="2213620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2"/>
          <p:cNvSpPr>
            <a:spLocks noGrp="1" noChangeArrowheads="1"/>
          </p:cNvSpPr>
          <p:nvPr>
            <p:ph type="title"/>
          </p:nvPr>
        </p:nvSpPr>
        <p:spPr bwMode="auto">
          <a:xfrm>
            <a:off x="518474" y="319315"/>
            <a:ext cx="11029361" cy="1173991"/>
          </a:xfrm>
          <a:prstGeom prst="rect">
            <a:avLst/>
          </a:prstGeom>
          <a:noFill/>
        </p:spPr>
        <p:txBody>
          <a:bodyPr wrap="square" lIns="91440" tIns="45720" rIns="91440" bIns="45720" numCol="1" anchorCtr="0" compatLnSpc="1">
            <a:prstTxWarp prst="textNoShape">
              <a:avLst/>
            </a:prstTxWarp>
            <a:noAutofit/>
          </a:bodyPr>
          <a:lstStyle/>
          <a:p>
            <a:pPr algn="ctr"/>
            <a:r>
              <a:rPr lang="en-US" sz="3200" dirty="0" smtClean="0"/>
              <a:t>Table of Contents</a:t>
            </a:r>
            <a:endParaRPr lang="en-US" sz="3200" dirty="0"/>
          </a:p>
        </p:txBody>
      </p:sp>
      <p:sp>
        <p:nvSpPr>
          <p:cNvPr id="128004" name="Rectangle 3"/>
          <p:cNvSpPr>
            <a:spLocks noGrp="1" noChangeArrowheads="1"/>
          </p:cNvSpPr>
          <p:nvPr>
            <p:ph idx="1"/>
          </p:nvPr>
        </p:nvSpPr>
        <p:spPr>
          <a:xfrm>
            <a:off x="826305" y="906310"/>
            <a:ext cx="10646827" cy="5335299"/>
          </a:xfrm>
          <a:prstGeom prst="rect">
            <a:avLst/>
          </a:prstGeom>
        </p:spPr>
        <p:txBody>
          <a:bodyPr>
            <a:normAutofit/>
          </a:bodyPr>
          <a:lstStyle/>
          <a:p>
            <a:pPr marL="571500" indent="-571500">
              <a:buFont typeface="+mj-lt"/>
              <a:buAutoNum type="arabicPeriod"/>
            </a:pPr>
            <a:r>
              <a:rPr lang="en-US" sz="2800" dirty="0" smtClean="0"/>
              <a:t>Wage &amp; Hours Laws</a:t>
            </a:r>
          </a:p>
          <a:p>
            <a:pPr marL="571500" indent="-571500">
              <a:buFont typeface="+mj-lt"/>
              <a:buAutoNum type="arabicPeriod"/>
            </a:pPr>
            <a:r>
              <a:rPr lang="en-US" sz="2800" dirty="0" smtClean="0"/>
              <a:t>Minimum Wage Requirements &amp; Exceptions </a:t>
            </a:r>
          </a:p>
          <a:p>
            <a:pPr marL="571500" indent="-571500">
              <a:buFont typeface="+mj-lt"/>
              <a:buAutoNum type="arabicPeriod"/>
            </a:pPr>
            <a:r>
              <a:rPr lang="en-US" sz="2800" dirty="0" smtClean="0"/>
              <a:t>Paid Sick Leave Laws</a:t>
            </a:r>
          </a:p>
          <a:p>
            <a:pPr marL="571500" indent="-571500">
              <a:buFont typeface="+mj-lt"/>
              <a:buAutoNum type="arabicPeriod"/>
            </a:pPr>
            <a:r>
              <a:rPr lang="en-US" sz="2800" dirty="0" smtClean="0"/>
              <a:t>Diane B. Allen Equal Pay Act</a:t>
            </a:r>
          </a:p>
          <a:p>
            <a:pPr marL="571500" indent="-571500">
              <a:buFont typeface="+mj-lt"/>
              <a:buAutoNum type="arabicPeriod"/>
            </a:pPr>
            <a:r>
              <a:rPr lang="en-US" sz="2800" dirty="0" smtClean="0"/>
              <a:t>Employer obligations regarding hiring and compensating “volunteers,” interns and minors</a:t>
            </a:r>
          </a:p>
          <a:p>
            <a:pPr marL="571500" indent="-571500">
              <a:buFont typeface="+mj-lt"/>
              <a:buAutoNum type="arabicPeriod"/>
            </a:pPr>
            <a:r>
              <a:rPr lang="en-US" sz="2800" dirty="0" smtClean="0"/>
              <a:t>Paying employees, including exempt and non-exempt classifications</a:t>
            </a:r>
          </a:p>
          <a:p>
            <a:pPr marL="571500" indent="-571500">
              <a:buFont typeface="+mj-lt"/>
              <a:buAutoNum type="arabicPeriod"/>
            </a:pPr>
            <a:r>
              <a:rPr lang="en-US" sz="2800" dirty="0" smtClean="0"/>
              <a:t>Calculating hours worked</a:t>
            </a:r>
          </a:p>
          <a:p>
            <a:pPr marL="571500" indent="-571500">
              <a:buFont typeface="+mj-lt"/>
              <a:buAutoNum type="arabicPeriod"/>
            </a:pPr>
            <a:r>
              <a:rPr lang="en-US" sz="2800" dirty="0" smtClean="0"/>
              <a:t>Determining employee entitlement to overtime compensation, computing overtime and overtime exemptions</a:t>
            </a:r>
          </a:p>
          <a:p>
            <a:endParaRPr lang="en-US" sz="2800" dirty="0" smtClean="0"/>
          </a:p>
          <a:p>
            <a:pPr marL="571500" indent="-571500">
              <a:buFont typeface="Wingdings" panose="05000000000000000000" pitchFamily="2" charset="2"/>
              <a:buChar char="v"/>
            </a:pPr>
            <a:endParaRPr lang="en-US" sz="4000" dirty="0"/>
          </a:p>
          <a:p>
            <a:endParaRPr lang="en-US" sz="4000" dirty="0"/>
          </a:p>
        </p:txBody>
      </p:sp>
    </p:spTree>
    <p:extLst>
      <p:ext uri="{BB962C8B-B14F-4D97-AF65-F5344CB8AC3E}">
        <p14:creationId xmlns:p14="http://schemas.microsoft.com/office/powerpoint/2010/main" val="128349857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Foreseeable Sick Leave</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sz="2800" dirty="0" smtClean="0"/>
              <a:t>Employee’s need to use earned sick leave is considered “foreseeable” </a:t>
            </a:r>
            <a:r>
              <a:rPr lang="en-US" sz="2800" b="1" dirty="0" smtClean="0"/>
              <a:t>when employee is able to predict or know in advance that he or she will need to use earned sick leave</a:t>
            </a:r>
            <a:r>
              <a:rPr lang="en-US" sz="2800" dirty="0" smtClean="0"/>
              <a:t>.</a:t>
            </a:r>
          </a:p>
          <a:p>
            <a:pPr marL="457200" indent="-457200">
              <a:buFont typeface="Arial" panose="020B0604020202020204" pitchFamily="34" charset="0"/>
              <a:buChar char="•"/>
            </a:pPr>
            <a:r>
              <a:rPr lang="en-US" sz="2800" dirty="0" smtClean="0"/>
              <a:t>Employer may require </a:t>
            </a:r>
            <a:r>
              <a:rPr lang="en-US" sz="2800" b="1" dirty="0" smtClean="0"/>
              <a:t>advance notice, not to exceed 7 calendar days</a:t>
            </a:r>
            <a:r>
              <a:rPr lang="en-US" sz="2800" dirty="0" smtClean="0"/>
              <a:t> prior to the date the leave is to begin, of:</a:t>
            </a:r>
          </a:p>
          <a:p>
            <a:pPr marL="1371600" lvl="2" indent="-457200">
              <a:buFontTx/>
              <a:buChar char="-"/>
            </a:pPr>
            <a:r>
              <a:rPr lang="en-US" sz="2800" dirty="0" smtClean="0"/>
              <a:t>Intention to use the leave; and </a:t>
            </a:r>
          </a:p>
          <a:p>
            <a:pPr marL="1371600" lvl="2" indent="-457200">
              <a:buFontTx/>
              <a:buChar char="-"/>
            </a:pPr>
            <a:r>
              <a:rPr lang="en-US" sz="2800" dirty="0" smtClean="0"/>
              <a:t>Expected duration of leave.</a:t>
            </a:r>
          </a:p>
          <a:p>
            <a:pPr marL="457200" indent="-457200">
              <a:buFont typeface="Arial" panose="020B0604020202020204" pitchFamily="34" charset="0"/>
              <a:buChar char="•"/>
            </a:pPr>
            <a:r>
              <a:rPr lang="en-US" sz="2800" dirty="0"/>
              <a:t>Employers must provide </a:t>
            </a:r>
            <a:r>
              <a:rPr lang="en-US" sz="2800" b="1" dirty="0"/>
              <a:t>reasonable notice </a:t>
            </a:r>
            <a:r>
              <a:rPr lang="en-US" sz="2800" dirty="0"/>
              <a:t>to its employees of those “certain dates” on which its employees are prohibited from using foreseeable earned sick leave. </a:t>
            </a:r>
          </a:p>
          <a:p>
            <a:pPr marL="457200" indent="-457200">
              <a:buFontTx/>
              <a:buChar char="-"/>
            </a:pPr>
            <a:endParaRPr lang="en-US" sz="2800" dirty="0"/>
          </a:p>
        </p:txBody>
      </p:sp>
    </p:spTree>
    <p:extLst>
      <p:ext uri="{BB962C8B-B14F-4D97-AF65-F5344CB8AC3E}">
        <p14:creationId xmlns:p14="http://schemas.microsoft.com/office/powerpoint/2010/main" val="17465001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432930"/>
            <a:ext cx="8278588" cy="603957"/>
          </a:xfrm>
        </p:spPr>
        <p:txBody>
          <a:bodyPr>
            <a:normAutofit fontScale="90000"/>
          </a:bodyPr>
          <a:lstStyle/>
          <a:p>
            <a:pPr algn="ctr"/>
            <a:r>
              <a:rPr lang="en-US" dirty="0" smtClean="0"/>
              <a:t>Notice When Use of Earned Sick Leave is </a:t>
            </a:r>
            <a:br>
              <a:rPr lang="en-US" dirty="0" smtClean="0"/>
            </a:br>
            <a:r>
              <a:rPr lang="en-US" u="sng" dirty="0" smtClean="0"/>
              <a:t>Not </a:t>
            </a:r>
            <a:r>
              <a:rPr lang="en-US" dirty="0" smtClean="0"/>
              <a:t>Foreseeable</a:t>
            </a:r>
            <a:endParaRPr lang="en-US" dirty="0"/>
          </a:p>
        </p:txBody>
      </p:sp>
      <p:sp>
        <p:nvSpPr>
          <p:cNvPr id="3" name="Content Placeholder 2"/>
          <p:cNvSpPr>
            <a:spLocks noGrp="1"/>
          </p:cNvSpPr>
          <p:nvPr>
            <p:ph idx="1"/>
          </p:nvPr>
        </p:nvSpPr>
        <p:spPr>
          <a:xfrm>
            <a:off x="601578" y="1537810"/>
            <a:ext cx="10996863" cy="5335299"/>
          </a:xfrm>
        </p:spPr>
        <p:txBody>
          <a:bodyPr>
            <a:normAutofit/>
          </a:bodyPr>
          <a:lstStyle/>
          <a:p>
            <a:pPr marL="342900" indent="-342900">
              <a:buFont typeface="Arial" panose="020B0604020202020204" pitchFamily="34" charset="0"/>
              <a:buChar char="•"/>
            </a:pPr>
            <a:r>
              <a:rPr lang="en-US" sz="5400" dirty="0" smtClean="0"/>
              <a:t>Employer may require an employee to give notice of the intention as soon as practicable.</a:t>
            </a:r>
            <a:endParaRPr lang="en-US" sz="5400" dirty="0"/>
          </a:p>
        </p:txBody>
      </p:sp>
    </p:spTree>
    <p:extLst>
      <p:ext uri="{BB962C8B-B14F-4D97-AF65-F5344CB8AC3E}">
        <p14:creationId xmlns:p14="http://schemas.microsoft.com/office/powerpoint/2010/main" val="939193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432930"/>
            <a:ext cx="8278588" cy="603957"/>
          </a:xfrm>
        </p:spPr>
        <p:txBody>
          <a:bodyPr>
            <a:normAutofit/>
          </a:bodyPr>
          <a:lstStyle/>
          <a:p>
            <a:pPr algn="ctr"/>
            <a:r>
              <a:rPr lang="en-US" dirty="0" smtClean="0"/>
              <a:t>Reasonable Documentation Requirements</a:t>
            </a:r>
            <a:endParaRPr lang="en-US" dirty="0"/>
          </a:p>
        </p:txBody>
      </p:sp>
      <p:sp>
        <p:nvSpPr>
          <p:cNvPr id="3" name="Content Placeholder 2"/>
          <p:cNvSpPr>
            <a:spLocks noGrp="1"/>
          </p:cNvSpPr>
          <p:nvPr>
            <p:ph idx="1"/>
          </p:nvPr>
        </p:nvSpPr>
        <p:spPr>
          <a:xfrm>
            <a:off x="616376" y="1036887"/>
            <a:ext cx="10632470" cy="5335299"/>
          </a:xfrm>
        </p:spPr>
        <p:txBody>
          <a:bodyPr>
            <a:normAutofit/>
          </a:bodyPr>
          <a:lstStyle/>
          <a:p>
            <a:pPr marL="342900" indent="-342900" algn="just">
              <a:buFont typeface="Arial" panose="020B0604020202020204" pitchFamily="34" charset="0"/>
              <a:buChar char="•"/>
            </a:pPr>
            <a:r>
              <a:rPr lang="en-US" sz="3600" dirty="0" smtClean="0"/>
              <a:t>For earned sick leave of </a:t>
            </a:r>
            <a:r>
              <a:rPr lang="en-US" sz="3600" u="sng" dirty="0" smtClean="0"/>
              <a:t>3 or more consecutive days</a:t>
            </a:r>
            <a:r>
              <a:rPr lang="en-US" sz="3600" dirty="0" smtClean="0"/>
              <a:t>, employer may require reasonable documentation that leave is being taken for a permissible purpose.</a:t>
            </a:r>
          </a:p>
          <a:p>
            <a:pPr marL="342900" indent="-342900" algn="just">
              <a:buFont typeface="Arial" panose="020B0604020202020204" pitchFamily="34" charset="0"/>
              <a:buChar char="•"/>
            </a:pPr>
            <a:r>
              <a:rPr lang="en-US" sz="3600" dirty="0"/>
              <a:t>The requirements for reasonable documentation vary depending on the reason an employee uses earned sick </a:t>
            </a:r>
            <a:r>
              <a:rPr lang="en-US" sz="3600" dirty="0" smtClean="0"/>
              <a:t>leave</a:t>
            </a:r>
          </a:p>
          <a:p>
            <a:endParaRPr lang="en-US" sz="3600" dirty="0"/>
          </a:p>
          <a:p>
            <a:pPr marL="342900" indent="-342900">
              <a:buFont typeface="Arial" panose="020B0604020202020204" pitchFamily="34" charset="0"/>
              <a:buChar char="•"/>
            </a:pPr>
            <a:endParaRPr lang="en-US" sz="3600" dirty="0"/>
          </a:p>
        </p:txBody>
      </p:sp>
    </p:spTree>
    <p:extLst>
      <p:ext uri="{BB962C8B-B14F-4D97-AF65-F5344CB8AC3E}">
        <p14:creationId xmlns:p14="http://schemas.microsoft.com/office/powerpoint/2010/main" val="42055818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Pay During Earned Sick Leave</a:t>
            </a:r>
            <a:endParaRPr lang="en-US" dirty="0"/>
          </a:p>
        </p:txBody>
      </p:sp>
      <p:sp>
        <p:nvSpPr>
          <p:cNvPr id="3" name="Content Placeholder 2"/>
          <p:cNvSpPr>
            <a:spLocks noGrp="1"/>
          </p:cNvSpPr>
          <p:nvPr>
            <p:ph idx="1"/>
          </p:nvPr>
        </p:nvSpPr>
        <p:spPr>
          <a:xfrm>
            <a:off x="602018" y="948362"/>
            <a:ext cx="10724465" cy="5335299"/>
          </a:xfrm>
        </p:spPr>
        <p:txBody>
          <a:bodyPr>
            <a:normAutofit lnSpcReduction="10000"/>
          </a:bodyPr>
          <a:lstStyle/>
          <a:p>
            <a:pPr algn="just"/>
            <a:endParaRPr lang="en-US" sz="1000" dirty="0" smtClean="0"/>
          </a:p>
          <a:p>
            <a:pPr marL="342900" indent="-342900" algn="just">
              <a:buFont typeface="Arial" panose="020B0604020202020204" pitchFamily="34" charset="0"/>
              <a:buChar char="•"/>
            </a:pPr>
            <a:r>
              <a:rPr lang="en-US" sz="2800" dirty="0" smtClean="0"/>
              <a:t>An employee’s </a:t>
            </a:r>
            <a:r>
              <a:rPr lang="en-US" sz="2800" b="1" dirty="0" smtClean="0"/>
              <a:t>taking of earned sick leave MUST NOT result in any diminution in the employee’s benefits </a:t>
            </a:r>
            <a:r>
              <a:rPr lang="en-US" sz="2800" dirty="0" smtClean="0"/>
              <a:t>(for purposes of employee benefits, when an employee takes earned sick leave, it is as if the employee worked those hours)</a:t>
            </a:r>
          </a:p>
          <a:p>
            <a:pPr marL="342900" lvl="0" indent="-342900" algn="just">
              <a:spcBef>
                <a:spcPts val="0"/>
              </a:spcBef>
              <a:buFont typeface="Arial" panose="020B0604020202020204" pitchFamily="34" charset="0"/>
              <a:buChar char="•"/>
              <a:defRPr/>
            </a:pPr>
            <a:r>
              <a:rPr lang="en-US" sz="2800" dirty="0" smtClean="0">
                <a:solidFill>
                  <a:prstClr val="black"/>
                </a:solidFill>
              </a:rPr>
              <a:t>With employer’s consent, employee </a:t>
            </a:r>
            <a:r>
              <a:rPr lang="en-US" sz="2800" b="1" dirty="0" smtClean="0">
                <a:solidFill>
                  <a:prstClr val="black"/>
                </a:solidFill>
              </a:rPr>
              <a:t>may work additional hours</a:t>
            </a:r>
            <a:r>
              <a:rPr lang="en-US" sz="2800" dirty="0" smtClean="0">
                <a:solidFill>
                  <a:prstClr val="black"/>
                </a:solidFill>
              </a:rPr>
              <a:t> to compensate for the hours of work missed </a:t>
            </a:r>
            <a:r>
              <a:rPr lang="en-US" sz="2800" b="1" dirty="0" smtClean="0">
                <a:solidFill>
                  <a:prstClr val="black"/>
                </a:solidFill>
              </a:rPr>
              <a:t>rather than use earned sick leave</a:t>
            </a:r>
          </a:p>
          <a:p>
            <a:pPr marL="342900" indent="-342900" algn="just">
              <a:buFont typeface="Arial" panose="020B0604020202020204" pitchFamily="34" charset="0"/>
              <a:buChar char="•"/>
            </a:pPr>
            <a:r>
              <a:rPr lang="en-US" sz="2800" dirty="0"/>
              <a:t>Non-discretionary bonus payments must be included in the regular hourly wage for purposes of determining employee’s rate of pay during earned sick leave </a:t>
            </a:r>
          </a:p>
          <a:p>
            <a:pPr marL="1257300" lvl="2" indent="-342900">
              <a:buFont typeface="Arial" panose="020B0604020202020204" pitchFamily="34" charset="0"/>
              <a:buChar char="•"/>
            </a:pPr>
            <a:r>
              <a:rPr lang="en-US" sz="2800" dirty="0"/>
              <a:t>Dependent on hours worked, production, or efficiency</a:t>
            </a:r>
          </a:p>
          <a:p>
            <a:pPr marL="342900" indent="-342900">
              <a:buFont typeface="Arial" panose="020B0604020202020204" pitchFamily="34" charset="0"/>
              <a:buChar char="•"/>
            </a:pPr>
            <a:r>
              <a:rPr lang="en-US" sz="2800" dirty="0"/>
              <a:t>Employers are NOT required to include discretionary bonuses</a:t>
            </a:r>
          </a:p>
          <a:p>
            <a:pPr marL="342900" lvl="0" indent="-342900">
              <a:spcBef>
                <a:spcPts val="0"/>
              </a:spcBef>
              <a:buFont typeface="Arial" panose="020B0604020202020204" pitchFamily="34" charset="0"/>
              <a:buChar char="•"/>
              <a:defRPr/>
            </a:pPr>
            <a:endParaRPr lang="en-US" sz="2800" b="1" dirty="0" smtClean="0">
              <a:solidFill>
                <a:prstClr val="black"/>
              </a:solidFill>
            </a:endParaRPr>
          </a:p>
          <a:p>
            <a:pPr marL="342900" indent="-342900">
              <a:buFont typeface="Arial" panose="020B0604020202020204" pitchFamily="34" charset="0"/>
              <a:buChar char="•"/>
            </a:pPr>
            <a:endParaRPr lang="en-US" sz="2700" dirty="0" smtClean="0"/>
          </a:p>
          <a:p>
            <a:endParaRPr lang="en-US" sz="1000" dirty="0"/>
          </a:p>
        </p:txBody>
      </p:sp>
    </p:spTree>
    <p:extLst>
      <p:ext uri="{BB962C8B-B14F-4D97-AF65-F5344CB8AC3E}">
        <p14:creationId xmlns:p14="http://schemas.microsoft.com/office/powerpoint/2010/main" val="41790997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405523"/>
            <a:ext cx="8278588" cy="683048"/>
          </a:xfrm>
        </p:spPr>
        <p:txBody>
          <a:bodyPr>
            <a:noAutofit/>
          </a:bodyPr>
          <a:lstStyle/>
          <a:p>
            <a:pPr algn="ctr"/>
            <a:r>
              <a:rPr lang="en-US" sz="2900" smtClean="0"/>
              <a:t>Carryover of Sick Time and Working Additional Hours </a:t>
            </a:r>
            <a:endParaRPr lang="en-US" sz="3600" dirty="0"/>
          </a:p>
        </p:txBody>
      </p:sp>
      <p:sp>
        <p:nvSpPr>
          <p:cNvPr id="3" name="Content Placeholder 2"/>
          <p:cNvSpPr>
            <a:spLocks noGrp="1"/>
          </p:cNvSpPr>
          <p:nvPr>
            <p:ph idx="1"/>
          </p:nvPr>
        </p:nvSpPr>
        <p:spPr>
          <a:xfrm>
            <a:off x="1975513" y="1927557"/>
            <a:ext cx="8278588" cy="5195089"/>
          </a:xfrm>
        </p:spPr>
        <p:txBody>
          <a:bodyPr/>
          <a:lstStyle/>
          <a:p>
            <a:pPr marL="342900" indent="-342900">
              <a:buFont typeface="Arial" panose="020B0604020202020204" pitchFamily="34" charset="0"/>
              <a:buChar char="•"/>
            </a:pPr>
            <a:endParaRPr lang="en-US" sz="700" smtClean="0"/>
          </a:p>
          <a:p>
            <a:endParaRPr lang="en-US" dirty="0"/>
          </a:p>
        </p:txBody>
      </p:sp>
      <p:sp>
        <p:nvSpPr>
          <p:cNvPr id="4" name="TextBox 3"/>
          <p:cNvSpPr txBox="1"/>
          <p:nvPr/>
        </p:nvSpPr>
        <p:spPr>
          <a:xfrm>
            <a:off x="485953" y="1472670"/>
            <a:ext cx="11306355" cy="210826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Maximum Carryover:  Employers NOT required to permit employees to carry over </a:t>
            </a:r>
            <a:r>
              <a:rPr kumimoji="0" lang="en-US" sz="4000" b="1" i="0" u="none" strike="noStrike" kern="1200" cap="none" spc="0" normalizeH="0" baseline="0" noProof="0" dirty="0">
                <a:ln>
                  <a:noFill/>
                </a:ln>
                <a:solidFill>
                  <a:prstClr val="black"/>
                </a:solidFill>
                <a:effectLst/>
                <a:uLnTx/>
                <a:uFillTx/>
                <a:latin typeface="Calibri"/>
                <a:ea typeface="+mn-ea"/>
                <a:cs typeface="+mn-cs"/>
              </a:rPr>
              <a:t>more than 40 hours </a:t>
            </a:r>
            <a:r>
              <a:rPr kumimoji="0" lang="en-US" sz="4000" b="0" i="0" u="none" strike="noStrike" kern="1200" cap="none" spc="0" normalizeH="0" baseline="0" noProof="0" dirty="0">
                <a:ln>
                  <a:noFill/>
                </a:ln>
                <a:solidFill>
                  <a:prstClr val="black"/>
                </a:solidFill>
                <a:effectLst/>
                <a:uLnTx/>
                <a:uFillTx/>
                <a:latin typeface="Calibri"/>
                <a:ea typeface="+mn-ea"/>
                <a:cs typeface="+mn-cs"/>
              </a:rPr>
              <a:t>of accrued sick time in a single benefit year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94633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900" smtClean="0"/>
              <a:t>Carry Over of Unused Sick Leave</a:t>
            </a:r>
            <a:endParaRPr lang="en-US" sz="2900" dirty="0"/>
          </a:p>
        </p:txBody>
      </p:sp>
      <p:sp>
        <p:nvSpPr>
          <p:cNvPr id="3" name="Content Placeholder 2"/>
          <p:cNvSpPr>
            <a:spLocks noGrp="1"/>
          </p:cNvSpPr>
          <p:nvPr>
            <p:ph idx="1"/>
          </p:nvPr>
        </p:nvSpPr>
        <p:spPr>
          <a:xfrm>
            <a:off x="602018" y="1184032"/>
            <a:ext cx="11038117" cy="5335299"/>
          </a:xfrm>
        </p:spPr>
        <p:txBody>
          <a:bodyPr>
            <a:normAutofit/>
          </a:bodyPr>
          <a:lstStyle/>
          <a:p>
            <a:pPr marL="342900" indent="-342900">
              <a:buFont typeface="Arial" panose="020B0604020202020204" pitchFamily="34" charset="0"/>
              <a:buChar char="•"/>
            </a:pPr>
            <a:r>
              <a:rPr lang="en-US" sz="3600" dirty="0" smtClean="0"/>
              <a:t>Accrual method: </a:t>
            </a:r>
          </a:p>
          <a:p>
            <a:pPr marL="1257300" lvl="2" indent="-342900">
              <a:buFont typeface="Arial" panose="020B0604020202020204" pitchFamily="34" charset="0"/>
              <a:buChar char="•"/>
            </a:pPr>
            <a:r>
              <a:rPr lang="en-US" sz="3600" dirty="0" smtClean="0"/>
              <a:t>Employee has right to carry over</a:t>
            </a:r>
          </a:p>
          <a:p>
            <a:pPr marL="1257300" lvl="2" indent="-342900">
              <a:buFont typeface="Arial" panose="020B0604020202020204" pitchFamily="34" charset="0"/>
              <a:buChar char="•"/>
            </a:pPr>
            <a:r>
              <a:rPr lang="en-US" sz="3600" dirty="0" smtClean="0"/>
              <a:t>Employer can offer payment (100% or 50%)</a:t>
            </a:r>
          </a:p>
          <a:p>
            <a:pPr marL="342900" indent="-342900">
              <a:buFont typeface="Arial" panose="020B0604020202020204" pitchFamily="34" charset="0"/>
              <a:buChar char="•"/>
            </a:pPr>
            <a:r>
              <a:rPr lang="en-US" sz="3600" dirty="0" smtClean="0"/>
              <a:t>Frontloading method: </a:t>
            </a:r>
          </a:p>
          <a:p>
            <a:pPr marL="1257300" lvl="2" indent="-342900">
              <a:buFont typeface="Arial" panose="020B0604020202020204" pitchFamily="34" charset="0"/>
              <a:buChar char="•"/>
            </a:pPr>
            <a:r>
              <a:rPr lang="en-US" sz="3600" dirty="0" smtClean="0"/>
              <a:t>Employer can choose to carry over or pay out</a:t>
            </a:r>
          </a:p>
          <a:p>
            <a:pPr marL="342900" indent="-342900">
              <a:buFont typeface="Arial" panose="020B0604020202020204" pitchFamily="34" charset="0"/>
              <a:buChar char="•"/>
            </a:pPr>
            <a:r>
              <a:rPr lang="en-US" sz="3600" dirty="0" smtClean="0"/>
              <a:t>Separation from employment:</a:t>
            </a:r>
          </a:p>
          <a:p>
            <a:pPr marL="1257300" lvl="2" indent="-342900">
              <a:buFont typeface="Arial" panose="020B0604020202020204" pitchFamily="34" charset="0"/>
              <a:buChar char="•"/>
            </a:pPr>
            <a:r>
              <a:rPr lang="en-US" sz="3600" dirty="0" smtClean="0"/>
              <a:t>No right to have time paid out</a:t>
            </a:r>
            <a:endParaRPr lang="en-US" sz="3600" dirty="0"/>
          </a:p>
        </p:txBody>
      </p:sp>
    </p:spTree>
    <p:extLst>
      <p:ext uri="{BB962C8B-B14F-4D97-AF65-F5344CB8AC3E}">
        <p14:creationId xmlns:p14="http://schemas.microsoft.com/office/powerpoint/2010/main" val="40188597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mtClean="0"/>
              <a:t>Employer Duty to Protect Employee Information</a:t>
            </a:r>
            <a:endParaRPr lang="en-US" dirty="0"/>
          </a:p>
        </p:txBody>
      </p:sp>
      <p:sp>
        <p:nvSpPr>
          <p:cNvPr id="3" name="Content Placeholder 2"/>
          <p:cNvSpPr>
            <a:spLocks noGrp="1"/>
          </p:cNvSpPr>
          <p:nvPr>
            <p:ph idx="1"/>
          </p:nvPr>
        </p:nvSpPr>
        <p:spPr>
          <a:xfrm>
            <a:off x="602018" y="948362"/>
            <a:ext cx="10603695" cy="5335299"/>
          </a:xfrm>
        </p:spPr>
        <p:txBody>
          <a:bodyPr>
            <a:normAutofit/>
          </a:bodyPr>
          <a:lstStyle/>
          <a:p>
            <a:pPr marL="342900" indent="-342900" algn="just">
              <a:buFont typeface="Arial" panose="020B0604020202020204" pitchFamily="34" charset="0"/>
              <a:buChar char="•"/>
            </a:pPr>
            <a:r>
              <a:rPr lang="en-US" sz="3200" dirty="0" smtClean="0"/>
              <a:t>Any information employer has regarding “the health of an employee or any family member of the employee or domestic or sexual violence affecting an employee or employee’s family member” MUST be:</a:t>
            </a:r>
          </a:p>
          <a:p>
            <a:pPr marL="800100" lvl="1" indent="-342900">
              <a:buFontTx/>
              <a:buChar char="-"/>
            </a:pPr>
            <a:r>
              <a:rPr lang="en-US" sz="3200" b="1" dirty="0" smtClean="0"/>
              <a:t>Treated as confidential</a:t>
            </a:r>
            <a:r>
              <a:rPr lang="en-US" sz="3200" dirty="0" smtClean="0"/>
              <a:t>; and</a:t>
            </a:r>
          </a:p>
          <a:p>
            <a:pPr marL="800100" lvl="1" indent="-342900">
              <a:buFontTx/>
              <a:buChar char="-"/>
            </a:pPr>
            <a:r>
              <a:rPr lang="en-US" sz="3200" b="1" dirty="0" smtClean="0"/>
              <a:t>Not disclosed </a:t>
            </a:r>
            <a:r>
              <a:rPr lang="en-US" sz="3200" dirty="0" smtClean="0"/>
              <a:t>except to affected employee OR with the written permission of affected employee.</a:t>
            </a:r>
            <a:endParaRPr lang="en-US" sz="3200" dirty="0"/>
          </a:p>
        </p:txBody>
      </p:sp>
    </p:spTree>
    <p:extLst>
      <p:ext uri="{BB962C8B-B14F-4D97-AF65-F5344CB8AC3E}">
        <p14:creationId xmlns:p14="http://schemas.microsoft.com/office/powerpoint/2010/main" val="38947776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No Retaliation under NJ Paid Sick Leave Act</a:t>
            </a:r>
            <a:endParaRPr lang="en-US" dirty="0"/>
          </a:p>
        </p:txBody>
      </p:sp>
      <p:sp>
        <p:nvSpPr>
          <p:cNvPr id="3" name="Content Placeholder 2"/>
          <p:cNvSpPr>
            <a:spLocks noGrp="1"/>
          </p:cNvSpPr>
          <p:nvPr>
            <p:ph idx="1"/>
          </p:nvPr>
        </p:nvSpPr>
        <p:spPr>
          <a:xfrm>
            <a:off x="602018" y="948362"/>
            <a:ext cx="10966005" cy="5335299"/>
          </a:xfrm>
        </p:spPr>
        <p:txBody>
          <a:bodyPr>
            <a:normAutofit/>
          </a:bodyPr>
          <a:lstStyle/>
          <a:p>
            <a:pPr marL="342900" indent="-342900" algn="just">
              <a:buFont typeface="Arial" panose="020B0604020202020204" pitchFamily="34" charset="0"/>
              <a:buChar char="•"/>
            </a:pPr>
            <a:r>
              <a:rPr lang="en-US" sz="2800" dirty="0" smtClean="0"/>
              <a:t>Employers </a:t>
            </a:r>
            <a:r>
              <a:rPr lang="en-US" sz="2800" b="1" dirty="0" smtClean="0"/>
              <a:t>MUST NOT </a:t>
            </a:r>
            <a:r>
              <a:rPr lang="en-US" sz="2800" dirty="0" smtClean="0"/>
              <a:t>count earned sick leave as an absence</a:t>
            </a:r>
            <a:r>
              <a:rPr lang="en-US" sz="2800" b="1" dirty="0" smtClean="0"/>
              <a:t> </a:t>
            </a:r>
            <a:r>
              <a:rPr lang="en-US" sz="2800" dirty="0" smtClean="0"/>
              <a:t>that may result in the employee being subject to discipline, discharge, demotion, suspension, a loss or reduction of pay, or any other adverse action.</a:t>
            </a:r>
          </a:p>
          <a:p>
            <a:pPr marL="342900" indent="-342900">
              <a:buFont typeface="Arial" panose="020B0604020202020204" pitchFamily="34" charset="0"/>
              <a:buChar char="•"/>
            </a:pPr>
            <a:r>
              <a:rPr lang="en-US" sz="2800" dirty="0"/>
              <a:t>Employers </a:t>
            </a:r>
            <a:r>
              <a:rPr lang="en-US" sz="2800" b="1" dirty="0"/>
              <a:t>MUST NOT take retaliatory personnel action or discriminate against employee </a:t>
            </a:r>
            <a:r>
              <a:rPr lang="en-US" sz="2800" dirty="0"/>
              <a:t>because:</a:t>
            </a:r>
          </a:p>
          <a:p>
            <a:pPr marL="800100" lvl="1" indent="-342900">
              <a:buFontTx/>
              <a:buChar char="-"/>
            </a:pPr>
            <a:r>
              <a:rPr lang="en-US" sz="2800" dirty="0"/>
              <a:t>Employee requests or uses earned sick leave; or</a:t>
            </a:r>
          </a:p>
          <a:p>
            <a:pPr marL="800100" lvl="1" indent="-342900">
              <a:buFontTx/>
              <a:buChar char="-"/>
            </a:pPr>
            <a:r>
              <a:rPr lang="en-US" sz="2800" dirty="0"/>
              <a:t>Employee files complaint with the State of NJ alleging the employer’s violation of any provision of the NJ Paid Sick Leave Act; or</a:t>
            </a:r>
          </a:p>
          <a:p>
            <a:pPr marL="800100" lvl="1" indent="-342900">
              <a:buFontTx/>
              <a:buChar char="-"/>
            </a:pPr>
            <a:r>
              <a:rPr lang="en-US" sz="2800" dirty="0"/>
              <a:t>Employee informs any other person of their rights under the NJ Paid Sick Leave Act.</a:t>
            </a:r>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26026500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423503"/>
            <a:ext cx="8278588" cy="603957"/>
          </a:xfrm>
        </p:spPr>
        <p:txBody>
          <a:bodyPr>
            <a:normAutofit fontScale="90000"/>
          </a:bodyPr>
          <a:lstStyle/>
          <a:p>
            <a:pPr algn="ctr"/>
            <a:r>
              <a:rPr lang="en-US" smtClean="0"/>
              <a:t>Rebuttable Presumption of Retaliation Under the NJ Paid Sick Leave Act</a:t>
            </a:r>
            <a:endParaRPr lang="en-US" dirty="0"/>
          </a:p>
        </p:txBody>
      </p:sp>
      <p:sp>
        <p:nvSpPr>
          <p:cNvPr id="3" name="Content Placeholder 2"/>
          <p:cNvSpPr>
            <a:spLocks noGrp="1"/>
          </p:cNvSpPr>
          <p:nvPr>
            <p:ph idx="1"/>
          </p:nvPr>
        </p:nvSpPr>
        <p:spPr>
          <a:xfrm>
            <a:off x="837711" y="1406489"/>
            <a:ext cx="10554192" cy="5335299"/>
          </a:xfrm>
        </p:spPr>
        <p:txBody>
          <a:bodyPr>
            <a:normAutofit/>
          </a:bodyPr>
          <a:lstStyle/>
          <a:p>
            <a:pPr marL="342900" indent="-342900" algn="just">
              <a:buFont typeface="Arial" panose="020B0604020202020204" pitchFamily="34" charset="0"/>
              <a:buChar char="•"/>
            </a:pPr>
            <a:r>
              <a:rPr lang="en-US" sz="4400" dirty="0" smtClean="0"/>
              <a:t>Whenever employer takes an adverse action against employee within 90 days of employee engaging in a protected activity, there is a rebuttable presumption of an unlawful retaliatory personnel action</a:t>
            </a:r>
            <a:endParaRPr lang="en-US" sz="4400" dirty="0"/>
          </a:p>
        </p:txBody>
      </p:sp>
    </p:spTree>
    <p:extLst>
      <p:ext uri="{BB962C8B-B14F-4D97-AF65-F5344CB8AC3E}">
        <p14:creationId xmlns:p14="http://schemas.microsoft.com/office/powerpoint/2010/main" val="18931272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mtClean="0"/>
              <a:t>Protected Activities under NJ Paid Sick Leave Act</a:t>
            </a:r>
            <a:endParaRPr lang="en-US" dirty="0"/>
          </a:p>
        </p:txBody>
      </p:sp>
      <p:sp>
        <p:nvSpPr>
          <p:cNvPr id="3" name="Content Placeholder 2"/>
          <p:cNvSpPr>
            <a:spLocks noGrp="1"/>
          </p:cNvSpPr>
          <p:nvPr>
            <p:ph idx="1"/>
          </p:nvPr>
        </p:nvSpPr>
        <p:spPr>
          <a:xfrm>
            <a:off x="602018" y="1184032"/>
            <a:ext cx="11038117" cy="5335299"/>
          </a:xfrm>
        </p:spPr>
        <p:txBody>
          <a:bodyPr>
            <a:normAutofit/>
          </a:bodyPr>
          <a:lstStyle/>
          <a:p>
            <a:pPr marL="342900" indent="-342900">
              <a:buFont typeface="Arial" panose="020B0604020202020204" pitchFamily="34" charset="0"/>
              <a:buChar char="•"/>
            </a:pPr>
            <a:r>
              <a:rPr lang="en-US" sz="2800" dirty="0" smtClean="0"/>
              <a:t>Filing Complaint alleging a violation of any provision of the NJ Paid Sick Leave Act</a:t>
            </a:r>
          </a:p>
          <a:p>
            <a:pPr marL="342900" indent="-342900">
              <a:buFont typeface="Arial" panose="020B0604020202020204" pitchFamily="34" charset="0"/>
              <a:buChar char="•"/>
            </a:pPr>
            <a:r>
              <a:rPr lang="en-US" sz="2800" dirty="0" smtClean="0"/>
              <a:t>Informing any person about employer’s alleged violation of the NJ Paid Sick Leave Act </a:t>
            </a:r>
          </a:p>
          <a:p>
            <a:pPr marL="342900" indent="-342900">
              <a:buFont typeface="Arial" panose="020B0604020202020204" pitchFamily="34" charset="0"/>
              <a:buChar char="•"/>
            </a:pPr>
            <a:r>
              <a:rPr lang="en-US" sz="2800" dirty="0"/>
              <a:t>Cooperating with the State or other persons in the investigation or prosecution of any alleged violation of the NJ Paid Sick Leave Act </a:t>
            </a:r>
          </a:p>
          <a:p>
            <a:pPr marL="342900" indent="-342900">
              <a:buFont typeface="Arial" panose="020B0604020202020204" pitchFamily="34" charset="0"/>
              <a:buChar char="•"/>
            </a:pPr>
            <a:r>
              <a:rPr lang="en-US" sz="2800" dirty="0"/>
              <a:t>Opposing any policy, practice, or act that is unlawful under the NJ Paid Sick Leave Act</a:t>
            </a:r>
          </a:p>
          <a:p>
            <a:pPr marL="342900" indent="-342900">
              <a:buFont typeface="Arial" panose="020B0604020202020204" pitchFamily="34" charset="0"/>
              <a:buChar char="•"/>
            </a:pPr>
            <a:r>
              <a:rPr lang="en-US" sz="2800" dirty="0"/>
              <a:t>Informing any person of their rights under the NJ Paid Sick Leave Act</a:t>
            </a:r>
          </a:p>
          <a:p>
            <a:endParaRPr lang="en-US" sz="2800" dirty="0" smtClean="0"/>
          </a:p>
          <a:p>
            <a:endParaRPr lang="en-US" dirty="0"/>
          </a:p>
        </p:txBody>
      </p:sp>
    </p:spTree>
    <p:extLst>
      <p:ext uri="{BB962C8B-B14F-4D97-AF65-F5344CB8AC3E}">
        <p14:creationId xmlns:p14="http://schemas.microsoft.com/office/powerpoint/2010/main" val="1825345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846159" y="1560973"/>
            <a:ext cx="8403724" cy="982944"/>
          </a:xfrm>
        </p:spPr>
        <p:txBody>
          <a:bodyPr>
            <a:normAutofit fontScale="90000"/>
          </a:bodyPr>
          <a:lstStyle/>
          <a:p>
            <a:r>
              <a:rPr lang="en-US" sz="7200" dirty="0" smtClean="0">
                <a:solidFill>
                  <a:srgbClr val="2A3620"/>
                </a:solidFill>
              </a:rPr>
              <a:t>1</a:t>
            </a:r>
            <a:endParaRPr lang="en-US" dirty="0"/>
          </a:p>
        </p:txBody>
      </p:sp>
      <p:sp>
        <p:nvSpPr>
          <p:cNvPr id="3" name="Text Placeholder 2">
            <a:extLst>
              <a:ext uri="{FF2B5EF4-FFF2-40B4-BE49-F238E27FC236}">
                <a16:creationId xmlns:a16="http://schemas.microsoft.com/office/drawing/2014/main" id="{DCCD6387-A741-474C-82FC-3E047FD05876}"/>
              </a:ext>
            </a:extLst>
          </p:cNvPr>
          <p:cNvSpPr>
            <a:spLocks noGrp="1"/>
          </p:cNvSpPr>
          <p:nvPr>
            <p:ph type="body" idx="1"/>
          </p:nvPr>
        </p:nvSpPr>
        <p:spPr/>
        <p:txBody>
          <a:bodyPr/>
          <a:lstStyle/>
          <a:p>
            <a:r>
              <a:rPr lang="en-US" sz="4800" b="1" cap="all" dirty="0" smtClean="0">
                <a:solidFill>
                  <a:srgbClr val="2A3620"/>
                </a:solidFill>
                <a:latin typeface="Minion Pro"/>
                <a:ea typeface="+mj-ea"/>
              </a:rPr>
              <a:t>Wage &amp; Hour Laws</a:t>
            </a:r>
            <a:endParaRPr lang="en-US" sz="4800" dirty="0">
              <a:solidFill>
                <a:schemeClr val="accent3">
                  <a:lumMod val="50000"/>
                </a:schemeClr>
              </a:solidFill>
            </a:endParaRPr>
          </a:p>
        </p:txBody>
      </p:sp>
    </p:spTree>
    <p:extLst>
      <p:ext uri="{BB962C8B-B14F-4D97-AF65-F5344CB8AC3E}">
        <p14:creationId xmlns:p14="http://schemas.microsoft.com/office/powerpoint/2010/main" val="2622016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mtClean="0"/>
              <a:t>Recordkeeping Under the NJ Paid Sick Leave Act</a:t>
            </a:r>
            <a:endParaRPr lang="en-US" dirty="0"/>
          </a:p>
        </p:txBody>
      </p:sp>
      <p:sp>
        <p:nvSpPr>
          <p:cNvPr id="3" name="Content Placeholder 2"/>
          <p:cNvSpPr>
            <a:spLocks noGrp="1"/>
          </p:cNvSpPr>
          <p:nvPr>
            <p:ph idx="1"/>
          </p:nvPr>
        </p:nvSpPr>
        <p:spPr>
          <a:xfrm>
            <a:off x="602018" y="1155752"/>
            <a:ext cx="10948298" cy="5335299"/>
          </a:xfrm>
        </p:spPr>
        <p:txBody>
          <a:bodyPr/>
          <a:lstStyle/>
          <a:p>
            <a:r>
              <a:rPr lang="en-US" dirty="0" smtClean="0"/>
              <a:t>If employee makes claim that employer failed to provide earned sick leave, AND employer has not kept adequate records documenting hours worked by the employee and earned sick leave taken by the employee, OR, if employer does not allow the State access to the records: </a:t>
            </a:r>
          </a:p>
          <a:p>
            <a:pPr marL="342900" indent="-342900">
              <a:buFont typeface="Arial" panose="020B0604020202020204" pitchFamily="34" charset="0"/>
              <a:buChar char="•"/>
            </a:pPr>
            <a:r>
              <a:rPr lang="en-US" b="1" dirty="0" smtClean="0"/>
              <a:t>Presumption that the employer has failed to provide the earned sick leave</a:t>
            </a:r>
          </a:p>
          <a:p>
            <a:pPr marL="342900" indent="-342900">
              <a:buFont typeface="Arial" panose="020B0604020202020204" pitchFamily="34" charset="0"/>
              <a:buChar char="•"/>
            </a:pPr>
            <a:r>
              <a:rPr lang="en-US" b="1" dirty="0" smtClean="0"/>
              <a:t>Presumption can only be rebutted by clear and convincing evidence</a:t>
            </a:r>
            <a:endParaRPr lang="en-US" dirty="0" smtClean="0"/>
          </a:p>
          <a:p>
            <a:pPr marL="342900" indent="-342900">
              <a:buFont typeface="Arial" panose="020B0604020202020204" pitchFamily="34" charset="0"/>
              <a:buChar char="•"/>
            </a:pPr>
            <a:r>
              <a:rPr lang="en-US" dirty="0"/>
              <a:t>Employers </a:t>
            </a:r>
            <a:r>
              <a:rPr lang="en-US" b="1" u="sng" dirty="0"/>
              <a:t>MUST</a:t>
            </a:r>
            <a:r>
              <a:rPr lang="en-US" dirty="0"/>
              <a:t> retain records documenting hours worked by employees and earned sick leave taken by employees for a period of </a:t>
            </a:r>
            <a:r>
              <a:rPr lang="en-US" b="1" dirty="0"/>
              <a:t>five (5) years</a:t>
            </a:r>
            <a:r>
              <a:rPr lang="en-US" dirty="0"/>
              <a:t>.</a:t>
            </a:r>
          </a:p>
          <a:p>
            <a:pPr marL="342900" indent="-342900">
              <a:buFont typeface="Arial" panose="020B0604020202020204" pitchFamily="34" charset="0"/>
              <a:buChar char="•"/>
            </a:pPr>
            <a:r>
              <a:rPr lang="en-US" dirty="0"/>
              <a:t>Employers MUST, upon demand, allow the Department of Labor and Workforce Development access to those records to monitor compliance with the NJ Paid Sick Leave Act.</a:t>
            </a:r>
          </a:p>
          <a:p>
            <a:endParaRPr lang="en-US" dirty="0"/>
          </a:p>
        </p:txBody>
      </p:sp>
    </p:spTree>
    <p:extLst>
      <p:ext uri="{BB962C8B-B14F-4D97-AF65-F5344CB8AC3E}">
        <p14:creationId xmlns:p14="http://schemas.microsoft.com/office/powerpoint/2010/main" val="2978902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Notice Under the NJ Paid Sick Leave Act</a:t>
            </a:r>
            <a:endParaRPr lang="en-US" dirty="0"/>
          </a:p>
        </p:txBody>
      </p:sp>
      <p:sp>
        <p:nvSpPr>
          <p:cNvPr id="3" name="Content Placeholder 2"/>
          <p:cNvSpPr>
            <a:spLocks noGrp="1"/>
          </p:cNvSpPr>
          <p:nvPr>
            <p:ph idx="1"/>
          </p:nvPr>
        </p:nvSpPr>
        <p:spPr/>
        <p:txBody>
          <a:bodyPr>
            <a:noAutofit/>
          </a:bodyPr>
          <a:lstStyle/>
          <a:p>
            <a:pPr marL="342900" indent="-342900">
              <a:spcBef>
                <a:spcPts val="0"/>
              </a:spcBef>
              <a:buFont typeface="Arial" panose="020B0604020202020204" pitchFamily="34" charset="0"/>
              <a:buChar char="•"/>
            </a:pPr>
            <a:r>
              <a:rPr lang="en-US" sz="2000" dirty="0" smtClean="0"/>
              <a:t>Employers must provide notification to employees of their rights under the NJ Paid Sick Leave Act.</a:t>
            </a:r>
          </a:p>
          <a:p>
            <a:pPr marL="342900" indent="-342900">
              <a:spcBef>
                <a:spcPts val="0"/>
              </a:spcBef>
              <a:buFont typeface="Arial" panose="020B0604020202020204" pitchFamily="34" charset="0"/>
              <a:buChar char="•"/>
            </a:pPr>
            <a:r>
              <a:rPr lang="en-US" sz="2000" dirty="0" smtClean="0"/>
              <a:t>Notification must include:</a:t>
            </a:r>
          </a:p>
          <a:p>
            <a:pPr marL="914400" lvl="1" indent="-457200">
              <a:spcBef>
                <a:spcPts val="0"/>
              </a:spcBef>
              <a:buFontTx/>
              <a:buChar char="-"/>
            </a:pPr>
            <a:r>
              <a:rPr lang="en-US" sz="2000" dirty="0" smtClean="0"/>
              <a:t>Amount of earned sick leave which employee is entitled</a:t>
            </a:r>
          </a:p>
          <a:p>
            <a:pPr marL="914400" lvl="1" indent="-457200">
              <a:spcBef>
                <a:spcPts val="0"/>
              </a:spcBef>
              <a:buFontTx/>
              <a:buChar char="-"/>
            </a:pPr>
            <a:r>
              <a:rPr lang="en-US" sz="2000" dirty="0" smtClean="0"/>
              <a:t>Terms of use of sick leave</a:t>
            </a:r>
          </a:p>
          <a:p>
            <a:pPr marL="914400" lvl="1" indent="-457200">
              <a:spcBef>
                <a:spcPts val="0"/>
              </a:spcBef>
              <a:buFontTx/>
              <a:buChar char="-"/>
            </a:pPr>
            <a:r>
              <a:rPr lang="en-US" sz="2000" dirty="0" smtClean="0"/>
              <a:t>Remedies provided by NJ Paid Sick Leave Act to employees if employer fails to provide required benefits OR retaliates against employees exercising their rights</a:t>
            </a:r>
          </a:p>
          <a:p>
            <a:pPr marL="342900" indent="-342900">
              <a:spcBef>
                <a:spcPts val="0"/>
              </a:spcBef>
              <a:buFont typeface="Arial" panose="020B0604020202020204" pitchFamily="34" charset="0"/>
              <a:buChar char="•"/>
            </a:pPr>
            <a:r>
              <a:rPr lang="en-US" sz="2000" dirty="0"/>
              <a:t>Employers must conspicuously post notification in place accessible to all employees in each of the workplaces.</a:t>
            </a:r>
          </a:p>
          <a:p>
            <a:pPr marL="342900" indent="-342900">
              <a:spcBef>
                <a:spcPts val="0"/>
              </a:spcBef>
              <a:buFont typeface="Arial" panose="020B0604020202020204" pitchFamily="34" charset="0"/>
              <a:buChar char="•"/>
            </a:pPr>
            <a:r>
              <a:rPr lang="en-US" sz="2000" dirty="0"/>
              <a:t>Employers must provide each employee with written copy of the notification as follows: </a:t>
            </a:r>
          </a:p>
          <a:p>
            <a:pPr marL="914400" lvl="1" indent="-457200">
              <a:spcBef>
                <a:spcPts val="0"/>
              </a:spcBef>
              <a:buFontTx/>
              <a:buChar char="-"/>
            </a:pPr>
            <a:r>
              <a:rPr lang="en-US" sz="2000" dirty="0" smtClean="0"/>
              <a:t>When </a:t>
            </a:r>
            <a:r>
              <a:rPr lang="en-US" sz="2000" dirty="0"/>
              <a:t>employee hired</a:t>
            </a:r>
            <a:r>
              <a:rPr lang="en-US" sz="2000" dirty="0" smtClean="0"/>
              <a:t>, </a:t>
            </a:r>
            <a:r>
              <a:rPr lang="en-US" sz="2000" dirty="0"/>
              <a:t>and</a:t>
            </a:r>
          </a:p>
          <a:p>
            <a:pPr marL="914400" lvl="1" indent="-457200">
              <a:spcBef>
                <a:spcPts val="0"/>
              </a:spcBef>
              <a:buFontTx/>
              <a:buChar char="-"/>
            </a:pPr>
            <a:r>
              <a:rPr lang="en-US" sz="2000" dirty="0"/>
              <a:t>At any time, when first requested by employee.</a:t>
            </a:r>
          </a:p>
          <a:p>
            <a:pPr marL="342900" indent="-342900">
              <a:spcBef>
                <a:spcPts val="0"/>
              </a:spcBef>
              <a:buFont typeface="Arial" panose="020B0604020202020204" pitchFamily="34" charset="0"/>
              <a:buChar char="•"/>
            </a:pPr>
            <a:r>
              <a:rPr lang="en-US" sz="2000" dirty="0"/>
              <a:t>Employers MUST use the notification in English, Spanish, and other language for which the State has provided notifications and which is the first language of a majority of the employer’s workforce. </a:t>
            </a:r>
          </a:p>
          <a:p>
            <a:pPr algn="ctr">
              <a:spcBef>
                <a:spcPts val="0"/>
              </a:spcBef>
            </a:pPr>
            <a:endParaRPr lang="en-US" sz="2000" dirty="0" smtClean="0"/>
          </a:p>
          <a:p>
            <a:pPr algn="ctr">
              <a:spcBef>
                <a:spcPts val="0"/>
              </a:spcBef>
            </a:pPr>
            <a:r>
              <a:rPr lang="en-US" sz="2000" i="1" dirty="0" smtClean="0"/>
              <a:t>Post the </a:t>
            </a:r>
            <a:r>
              <a:rPr lang="en-US" sz="2000" i="1" dirty="0"/>
              <a:t>NJ Paid Sick Leave Act </a:t>
            </a:r>
            <a:r>
              <a:rPr lang="en-US" sz="2000" i="1" dirty="0" smtClean="0"/>
              <a:t>Poster</a:t>
            </a:r>
            <a:r>
              <a:rPr lang="en-US" sz="2000" dirty="0" smtClean="0"/>
              <a:t>- NJ.GOV/LABOR</a:t>
            </a:r>
            <a:endParaRPr lang="en-US" sz="2000" dirty="0"/>
          </a:p>
          <a:p>
            <a:pPr marL="457200" indent="-457200">
              <a:spcBef>
                <a:spcPts val="0"/>
              </a:spcBef>
              <a:buFontTx/>
              <a:buChar char="-"/>
            </a:pPr>
            <a:endParaRPr lang="en-US" dirty="0" smtClean="0"/>
          </a:p>
          <a:p>
            <a:pPr marL="457200" indent="-457200">
              <a:buFontTx/>
              <a:buChar char="-"/>
            </a:pPr>
            <a:endParaRPr lang="en-US" sz="2800" dirty="0"/>
          </a:p>
        </p:txBody>
      </p:sp>
    </p:spTree>
    <p:extLst>
      <p:ext uri="{BB962C8B-B14F-4D97-AF65-F5344CB8AC3E}">
        <p14:creationId xmlns:p14="http://schemas.microsoft.com/office/powerpoint/2010/main" val="34203491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953062" y="2848103"/>
            <a:ext cx="8403724" cy="982944"/>
          </a:xfrm>
        </p:spPr>
        <p:txBody>
          <a:bodyPr>
            <a:noAutofit/>
          </a:bodyPr>
          <a:lstStyle/>
          <a:p>
            <a:r>
              <a:rPr lang="en-US" sz="5400" dirty="0" smtClean="0">
                <a:solidFill>
                  <a:srgbClr val="2A3620"/>
                </a:solidFill>
              </a:rPr>
              <a:t>DIANE B. ALLEN EQUAL PAY ACT</a:t>
            </a:r>
            <a:br>
              <a:rPr lang="en-US" sz="5400" dirty="0" smtClean="0">
                <a:solidFill>
                  <a:srgbClr val="2A3620"/>
                </a:solidFill>
              </a:rPr>
            </a:br>
            <a:r>
              <a:rPr lang="en-US" sz="5400" dirty="0" smtClean="0">
                <a:solidFill>
                  <a:srgbClr val="2A3620"/>
                </a:solidFill>
              </a:rPr>
              <a:t>(</a:t>
            </a:r>
            <a:r>
              <a:rPr lang="en-US" sz="5400" cap="none" dirty="0" smtClean="0">
                <a:solidFill>
                  <a:srgbClr val="2A3620"/>
                </a:solidFill>
              </a:rPr>
              <a:t>the “Equal Pay Act”)</a:t>
            </a:r>
            <a:endParaRPr lang="en-US" sz="5400" dirty="0"/>
          </a:p>
        </p:txBody>
      </p:sp>
      <p:sp>
        <p:nvSpPr>
          <p:cNvPr id="3" name="TextBox 2"/>
          <p:cNvSpPr txBox="1"/>
          <p:nvPr/>
        </p:nvSpPr>
        <p:spPr>
          <a:xfrm>
            <a:off x="5779785" y="1195755"/>
            <a:ext cx="2697465"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smtClean="0">
                <a:ln>
                  <a:noFill/>
                </a:ln>
                <a:solidFill>
                  <a:prstClr val="black"/>
                </a:solidFill>
                <a:effectLst/>
                <a:uLnTx/>
                <a:uFillTx/>
                <a:latin typeface="Minion Pro"/>
                <a:ea typeface="+mn-ea"/>
                <a:cs typeface="+mn-cs"/>
              </a:rPr>
              <a:t>4</a:t>
            </a:r>
            <a:endParaRPr kumimoji="0" lang="en-US" sz="6600" b="1" i="0" u="none" strike="noStrike" kern="1200" cap="none" spc="0" normalizeH="0" baseline="0" noProof="0" dirty="0">
              <a:ln>
                <a:noFill/>
              </a:ln>
              <a:solidFill>
                <a:prstClr val="black"/>
              </a:solidFill>
              <a:effectLst/>
              <a:uLnTx/>
              <a:uFillTx/>
              <a:latin typeface="Minion Pro"/>
              <a:ea typeface="+mn-ea"/>
              <a:cs typeface="+mn-cs"/>
            </a:endParaRPr>
          </a:p>
        </p:txBody>
      </p:sp>
    </p:spTree>
    <p:extLst>
      <p:ext uri="{BB962C8B-B14F-4D97-AF65-F5344CB8AC3E}">
        <p14:creationId xmlns:p14="http://schemas.microsoft.com/office/powerpoint/2010/main" val="3845574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152" y="298722"/>
            <a:ext cx="11038117" cy="603957"/>
          </a:xfrm>
        </p:spPr>
        <p:txBody>
          <a:bodyPr>
            <a:noAutofit/>
          </a:bodyPr>
          <a:lstStyle/>
          <a:p>
            <a:pPr marL="0" marR="0" algn="ctr">
              <a:lnSpc>
                <a:spcPct val="107000"/>
              </a:lnSpc>
              <a:spcBef>
                <a:spcPts val="0"/>
              </a:spcBef>
              <a:spcAft>
                <a:spcPts val="800"/>
              </a:spcAft>
            </a:pPr>
            <a:r>
              <a:rPr lang="en-US" sz="4000" dirty="0">
                <a:ea typeface="Calibri" panose="020F0502020204030204" pitchFamily="34" charset="0"/>
                <a:cs typeface="Times New Roman" panose="02020603050405020304" pitchFamily="18" charset="0"/>
              </a:rPr>
              <a:t>What is the Equal Pay Act?</a:t>
            </a:r>
            <a:endParaRPr lang="en-US" sz="3600" dirty="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576941" y="1346085"/>
            <a:ext cx="11038117" cy="5335299"/>
          </a:xfrm>
        </p:spPr>
        <p:txBody>
          <a:bodyPr>
            <a:normAutofit/>
          </a:bodyPr>
          <a:lstStyle/>
          <a:p>
            <a:pPr marL="571500" marR="0" lvl="0" indent="-571500">
              <a:lnSpc>
                <a:spcPct val="107000"/>
              </a:lnSpc>
              <a:spcBef>
                <a:spcPts val="0"/>
              </a:spcBef>
              <a:spcAft>
                <a:spcPts val="0"/>
              </a:spcAft>
              <a:buFont typeface="Arial" panose="020B0604020202020204" pitchFamily="34" charset="0"/>
              <a:buChar char="•"/>
            </a:pPr>
            <a:r>
              <a:rPr lang="en-US" sz="3600" dirty="0">
                <a:ea typeface="Calibri" panose="020F0502020204030204" pitchFamily="34" charset="0"/>
                <a:cs typeface="Times New Roman" panose="02020603050405020304" pitchFamily="18" charset="0"/>
              </a:rPr>
              <a:t>Effective July 1, 2018</a:t>
            </a:r>
          </a:p>
          <a:p>
            <a:pPr marL="571500" marR="0" lvl="0" indent="-571500">
              <a:lnSpc>
                <a:spcPct val="107000"/>
              </a:lnSpc>
              <a:spcBef>
                <a:spcPts val="0"/>
              </a:spcBef>
              <a:spcAft>
                <a:spcPts val="0"/>
              </a:spcAft>
              <a:buFont typeface="Arial" panose="020B0604020202020204" pitchFamily="34" charset="0"/>
              <a:buChar char="•"/>
            </a:pPr>
            <a:r>
              <a:rPr lang="en-US" sz="3600" dirty="0">
                <a:ea typeface="Calibri" panose="020F0502020204030204" pitchFamily="34" charset="0"/>
                <a:cs typeface="Times New Roman" panose="02020603050405020304" pitchFamily="18" charset="0"/>
              </a:rPr>
              <a:t>Amended the NJLAD</a:t>
            </a:r>
          </a:p>
          <a:p>
            <a:pPr marL="1943100" lvl="3" indent="-571500">
              <a:lnSpc>
                <a:spcPct val="107000"/>
              </a:lnSpc>
              <a:spcBef>
                <a:spcPts val="0"/>
              </a:spcBef>
              <a:buFont typeface="Arial" panose="020B0604020202020204" pitchFamily="34" charset="0"/>
              <a:buChar char="•"/>
            </a:pPr>
            <a:r>
              <a:rPr lang="en-US" sz="3600" dirty="0">
                <a:ea typeface="Calibri" panose="020F0502020204030204" pitchFamily="34" charset="0"/>
                <a:cs typeface="Times New Roman" panose="02020603050405020304" pitchFamily="18" charset="0"/>
              </a:rPr>
              <a:t>Strengthens protections against employment discrimination </a:t>
            </a:r>
          </a:p>
          <a:p>
            <a:pPr marL="1943100" lvl="3" indent="-571500">
              <a:lnSpc>
                <a:spcPct val="107000"/>
              </a:lnSpc>
              <a:spcBef>
                <a:spcPts val="0"/>
              </a:spcBef>
              <a:buFont typeface="Arial" panose="020B0604020202020204" pitchFamily="34" charset="0"/>
              <a:buChar char="•"/>
            </a:pPr>
            <a:r>
              <a:rPr lang="en-US" sz="3600" dirty="0">
                <a:ea typeface="Calibri" panose="020F0502020204030204" pitchFamily="34" charset="0"/>
                <a:cs typeface="Times New Roman" panose="02020603050405020304" pitchFamily="18" charset="0"/>
              </a:rPr>
              <a:t>Promotes equal pay for women and employees in other protected categories </a:t>
            </a:r>
          </a:p>
          <a:p>
            <a:endParaRPr lang="en-US" sz="2800" dirty="0"/>
          </a:p>
        </p:txBody>
      </p:sp>
    </p:spTree>
    <p:extLst>
      <p:ext uri="{BB962C8B-B14F-4D97-AF65-F5344CB8AC3E}">
        <p14:creationId xmlns:p14="http://schemas.microsoft.com/office/powerpoint/2010/main" val="2080752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2ACA8-8ADE-450A-BDA0-9267B08FD2CD}"/>
              </a:ext>
            </a:extLst>
          </p:cNvPr>
          <p:cNvSpPr>
            <a:spLocks noGrp="1"/>
          </p:cNvSpPr>
          <p:nvPr>
            <p:ph type="title"/>
          </p:nvPr>
        </p:nvSpPr>
        <p:spPr/>
        <p:txBody>
          <a:bodyPr>
            <a:normAutofit fontScale="90000"/>
          </a:bodyPr>
          <a:lstStyle/>
          <a:p>
            <a:pPr marL="0" marR="0" algn="ctr">
              <a:lnSpc>
                <a:spcPct val="107000"/>
              </a:lnSpc>
              <a:spcBef>
                <a:spcPts val="0"/>
              </a:spcBef>
              <a:spcAft>
                <a:spcPts val="800"/>
              </a:spcAft>
            </a:pPr>
            <a:r>
              <a:rPr lang="en-US" sz="3200" dirty="0">
                <a:ea typeface="Calibri" panose="020F0502020204030204" pitchFamily="34" charset="0"/>
                <a:cs typeface="Times New Roman" panose="02020603050405020304" pitchFamily="18" charset="0"/>
              </a:rPr>
              <a:t>What Is Unlawful Under the Equal Pay Act?</a:t>
            </a:r>
            <a:r>
              <a:rPr lang="en-US" sz="2800" dirty="0">
                <a:ea typeface="Calibri" panose="020F0502020204030204" pitchFamily="34" charset="0"/>
                <a:cs typeface="Times New Roman" panose="02020603050405020304" pitchFamily="18" charset="0"/>
              </a:rPr>
              <a:t/>
            </a:r>
            <a:br>
              <a:rPr lang="en-US" sz="2800" dirty="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CAE2BED-A000-4284-9DA9-889AF575CBD4}"/>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3600" dirty="0" smtClean="0">
                <a:ea typeface="Calibri" panose="020F0502020204030204" pitchFamily="34" charset="0"/>
                <a:cs typeface="Times New Roman" panose="02020603050405020304" pitchFamily="18" charset="0"/>
              </a:rPr>
              <a:t>Unlawful for </a:t>
            </a:r>
            <a:r>
              <a:rPr lang="en-US" sz="3600" dirty="0">
                <a:ea typeface="Calibri" panose="020F0502020204030204" pitchFamily="34" charset="0"/>
                <a:cs typeface="Times New Roman" panose="02020603050405020304" pitchFamily="18" charset="0"/>
              </a:rPr>
              <a:t>an employer to:</a:t>
            </a:r>
          </a:p>
          <a:p>
            <a:pPr marL="800100" lvl="1" indent="-342900">
              <a:lnSpc>
                <a:spcPct val="107000"/>
              </a:lnSpc>
              <a:spcBef>
                <a:spcPts val="0"/>
              </a:spcBef>
              <a:buFont typeface="Symbol" panose="05050102010706020507" pitchFamily="18" charset="2"/>
              <a:buChar char=""/>
            </a:pPr>
            <a:r>
              <a:rPr lang="en-US" sz="3600" dirty="0">
                <a:ea typeface="Calibri" panose="020F0502020204030204" pitchFamily="34" charset="0"/>
                <a:cs typeface="Times New Roman" panose="02020603050405020304" pitchFamily="18" charset="0"/>
              </a:rPr>
              <a:t>Pay any employee who is a member of a protected </a:t>
            </a:r>
            <a:r>
              <a:rPr lang="en-US" sz="3600" dirty="0" smtClean="0">
                <a:ea typeface="Calibri" panose="020F0502020204030204" pitchFamily="34" charset="0"/>
                <a:cs typeface="Times New Roman" panose="02020603050405020304" pitchFamily="18" charset="0"/>
              </a:rPr>
              <a:t>class less </a:t>
            </a:r>
            <a:r>
              <a:rPr lang="en-US" sz="3600" dirty="0">
                <a:ea typeface="Calibri" panose="020F0502020204030204" pitchFamily="34" charset="0"/>
                <a:cs typeface="Times New Roman" panose="02020603050405020304" pitchFamily="18" charset="0"/>
              </a:rPr>
              <a:t>than the rate paid to other employees not members of that protected class</a:t>
            </a:r>
          </a:p>
          <a:p>
            <a:pPr marL="800100" lvl="1" indent="-342900">
              <a:lnSpc>
                <a:spcPct val="107000"/>
              </a:lnSpc>
              <a:spcBef>
                <a:spcPts val="0"/>
              </a:spcBef>
              <a:buFont typeface="Symbol" panose="05050102010706020507" pitchFamily="18" charset="2"/>
              <a:buChar char=""/>
            </a:pPr>
            <a:r>
              <a:rPr lang="en-US" sz="3600" dirty="0">
                <a:ea typeface="Calibri" panose="020F0502020204030204" pitchFamily="34" charset="0"/>
                <a:cs typeface="Times New Roman" panose="02020603050405020304" pitchFamily="18" charset="0"/>
              </a:rPr>
              <a:t>For “</a:t>
            </a:r>
            <a:r>
              <a:rPr lang="en-US" sz="3600" b="1" u="sng" dirty="0">
                <a:ea typeface="Calibri" panose="020F0502020204030204" pitchFamily="34" charset="0"/>
                <a:cs typeface="Times New Roman" panose="02020603050405020304" pitchFamily="18" charset="0"/>
              </a:rPr>
              <a:t>substantially similar </a:t>
            </a:r>
            <a:r>
              <a:rPr lang="en-US" sz="3600" dirty="0">
                <a:ea typeface="Calibri" panose="020F0502020204030204" pitchFamily="34" charset="0"/>
                <a:cs typeface="Times New Roman" panose="02020603050405020304" pitchFamily="18" charset="0"/>
              </a:rPr>
              <a:t>work when viewed as a composite of </a:t>
            </a:r>
            <a:r>
              <a:rPr lang="en-US" sz="3600" i="1" dirty="0">
                <a:ea typeface="Calibri" panose="020F0502020204030204" pitchFamily="34" charset="0"/>
                <a:cs typeface="Times New Roman" panose="02020603050405020304" pitchFamily="18" charset="0"/>
              </a:rPr>
              <a:t>skill, effort and responsibility</a:t>
            </a:r>
            <a:r>
              <a:rPr lang="en-US" sz="3600" dirty="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6874945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F113-1498-451E-81E0-3629F7AD0F76}"/>
              </a:ext>
            </a:extLst>
          </p:cNvPr>
          <p:cNvSpPr>
            <a:spLocks noGrp="1"/>
          </p:cNvSpPr>
          <p:nvPr>
            <p:ph type="title"/>
          </p:nvPr>
        </p:nvSpPr>
        <p:spPr/>
        <p:txBody>
          <a:bodyPr>
            <a:normAutofit fontScale="90000"/>
          </a:bodyPr>
          <a:lstStyle/>
          <a:p>
            <a:pPr marL="0" marR="0">
              <a:lnSpc>
                <a:spcPct val="107000"/>
              </a:lnSpc>
              <a:spcBef>
                <a:spcPts val="0"/>
              </a:spcBef>
              <a:spcAft>
                <a:spcPts val="800"/>
              </a:spcAft>
            </a:pPr>
            <a:r>
              <a:rPr lang="en-US" sz="3200" dirty="0">
                <a:ea typeface="Calibri" panose="020F0502020204030204" pitchFamily="34" charset="0"/>
                <a:cs typeface="Times New Roman" panose="02020603050405020304" pitchFamily="18" charset="0"/>
              </a:rPr>
              <a:t>What are the Protected Categories under the </a:t>
            </a:r>
            <a:r>
              <a:rPr lang="en-US" sz="3200" dirty="0" smtClean="0">
                <a:ea typeface="Calibri" panose="020F0502020204030204" pitchFamily="34" charset="0"/>
                <a:cs typeface="Times New Roman" panose="02020603050405020304" pitchFamily="18" charset="0"/>
              </a:rPr>
              <a:t>Equal Pay Act?</a:t>
            </a:r>
            <a:r>
              <a:rPr lang="en-US" sz="2800" dirty="0">
                <a:ea typeface="Calibri" panose="020F0502020204030204" pitchFamily="34" charset="0"/>
                <a:cs typeface="Times New Roman" panose="02020603050405020304" pitchFamily="18" charset="0"/>
              </a:rPr>
              <a:t/>
            </a:r>
            <a:br>
              <a:rPr lang="en-US" sz="2800" dirty="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1C69E52-0B97-44C9-A7A7-0339E0421EC7}"/>
              </a:ext>
            </a:extLst>
          </p:cNvPr>
          <p:cNvSpPr>
            <a:spLocks noGrp="1"/>
          </p:cNvSpPr>
          <p:nvPr>
            <p:ph idx="1"/>
          </p:nvPr>
        </p:nvSpPr>
        <p:spPr/>
        <p:txBody>
          <a:bodyPr numCol="2">
            <a:normAutofit/>
          </a:bodyPr>
          <a:lstStyle/>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Race</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Creed</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Color</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National origin</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Ancestry</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Age</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Marital status</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Civil union status</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Domestic partnership status</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Affectional or sexual orientation</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Genetic information</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Pregnancy or breastfeeding</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Sex</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Gender identity or expression</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Mental or physical disability (including HIV or AIDS)</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Atypical hereditary cellular or blood trait of any individual</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Liability for service in the armed forces</a:t>
            </a:r>
            <a:endParaRPr lang="en-US" sz="20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752278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AD5CF-81A2-4F41-9156-CA0AB80DC4E3}"/>
              </a:ext>
            </a:extLst>
          </p:cNvPr>
          <p:cNvSpPr>
            <a:spLocks noGrp="1"/>
          </p:cNvSpPr>
          <p:nvPr>
            <p:ph type="title"/>
          </p:nvPr>
        </p:nvSpPr>
        <p:spPr/>
        <p:txBody>
          <a:bodyPr>
            <a:normAutofit fontScale="90000"/>
          </a:bodyPr>
          <a:lstStyle/>
          <a:p>
            <a:pPr marL="0" marR="0" algn="ctr">
              <a:lnSpc>
                <a:spcPct val="107000"/>
              </a:lnSpc>
              <a:spcBef>
                <a:spcPts val="0"/>
              </a:spcBef>
              <a:spcAft>
                <a:spcPts val="800"/>
              </a:spcAft>
            </a:pPr>
            <a:r>
              <a:rPr lang="en-US" sz="3200" dirty="0">
                <a:ea typeface="Calibri" panose="020F0502020204030204" pitchFamily="34" charset="0"/>
                <a:cs typeface="Times New Roman" panose="02020603050405020304" pitchFamily="18" charset="0"/>
              </a:rPr>
              <a:t>Limited Exceptions to the Equal Pay Act</a:t>
            </a:r>
            <a:r>
              <a:rPr lang="en-US" sz="2800" dirty="0">
                <a:ea typeface="Calibri" panose="020F0502020204030204" pitchFamily="34" charset="0"/>
                <a:cs typeface="Times New Roman" panose="02020603050405020304" pitchFamily="18" charset="0"/>
              </a:rPr>
              <a:t/>
            </a:r>
            <a:br>
              <a:rPr lang="en-US" sz="2800" dirty="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3B34958-95AE-4524-8FC3-6F6313EA9563}"/>
              </a:ext>
            </a:extLst>
          </p:cNvPr>
          <p:cNvSpPr>
            <a:spLocks noGrp="1"/>
          </p:cNvSpPr>
          <p:nvPr>
            <p:ph idx="1"/>
          </p:nvPr>
        </p:nvSpPr>
        <p:spPr>
          <a:xfrm>
            <a:off x="602019" y="948362"/>
            <a:ext cx="10500178" cy="5335299"/>
          </a:xfrm>
        </p:spPr>
        <p:txBody>
          <a:bodyPr>
            <a:normAutofit/>
          </a:bodyPr>
          <a:lstStyle/>
          <a:p>
            <a:pPr marL="342900" marR="0" lvl="0" indent="-342900" algn="just">
              <a:lnSpc>
                <a:spcPct val="107000"/>
              </a:lnSpc>
              <a:spcBef>
                <a:spcPts val="0"/>
              </a:spcBef>
              <a:spcAft>
                <a:spcPts val="0"/>
              </a:spcAft>
              <a:buFont typeface="Symbol" panose="05050102010706020507" pitchFamily="18" charset="2"/>
              <a:buChar char=""/>
            </a:pPr>
            <a:r>
              <a:rPr lang="en-US" sz="4000" dirty="0">
                <a:ea typeface="Calibri" panose="020F0502020204030204" pitchFamily="34" charset="0"/>
                <a:cs typeface="Times New Roman" panose="02020603050405020304" pitchFamily="18" charset="0"/>
              </a:rPr>
              <a:t>Limited exceptions where an employer may pay a different rate of compensation to members of a protected class</a:t>
            </a:r>
          </a:p>
          <a:p>
            <a:pPr marL="342900" marR="0" lvl="0" indent="-342900" algn="just">
              <a:lnSpc>
                <a:spcPct val="107000"/>
              </a:lnSpc>
              <a:spcBef>
                <a:spcPts val="0"/>
              </a:spcBef>
              <a:spcAft>
                <a:spcPts val="800"/>
              </a:spcAft>
              <a:buFont typeface="Symbol" panose="05050102010706020507" pitchFamily="18" charset="2"/>
              <a:buChar char=""/>
            </a:pPr>
            <a:r>
              <a:rPr lang="en-US" sz="4000" dirty="0">
                <a:ea typeface="Calibri" panose="020F0502020204030204" pitchFamily="34" charset="0"/>
                <a:cs typeface="Times New Roman" panose="02020603050405020304" pitchFamily="18" charset="0"/>
              </a:rPr>
              <a:t>Including where a pay differential is due to a seniority or a merit system</a:t>
            </a:r>
          </a:p>
          <a:p>
            <a:endParaRPr lang="en-US" dirty="0"/>
          </a:p>
        </p:txBody>
      </p:sp>
    </p:spTree>
    <p:extLst>
      <p:ext uri="{BB962C8B-B14F-4D97-AF65-F5344CB8AC3E}">
        <p14:creationId xmlns:p14="http://schemas.microsoft.com/office/powerpoint/2010/main" val="1974097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73EF8-27D2-4937-BA24-84E2A7A38100}"/>
              </a:ext>
            </a:extLst>
          </p:cNvPr>
          <p:cNvSpPr>
            <a:spLocks noGrp="1"/>
          </p:cNvSpPr>
          <p:nvPr>
            <p:ph type="title"/>
          </p:nvPr>
        </p:nvSpPr>
        <p:spPr/>
        <p:txBody>
          <a:bodyPr>
            <a:normAutofit fontScale="90000"/>
          </a:bodyPr>
          <a:lstStyle/>
          <a:p>
            <a:pPr marL="0" marR="0" algn="ctr">
              <a:lnSpc>
                <a:spcPct val="107000"/>
              </a:lnSpc>
              <a:spcBef>
                <a:spcPts val="0"/>
              </a:spcBef>
              <a:spcAft>
                <a:spcPts val="800"/>
              </a:spcAft>
            </a:pPr>
            <a:r>
              <a:rPr lang="en-US" sz="3200" dirty="0">
                <a:ea typeface="Calibri" panose="020F0502020204030204" pitchFamily="34" charset="0"/>
                <a:cs typeface="Times New Roman" panose="02020603050405020304" pitchFamily="18" charset="0"/>
              </a:rPr>
              <a:t>What Must Employers Show to Justify Pay Discrepancies?</a:t>
            </a:r>
            <a:r>
              <a:rPr lang="en-US" sz="2800" dirty="0">
                <a:ea typeface="Calibri" panose="020F0502020204030204" pitchFamily="34" charset="0"/>
                <a:cs typeface="Times New Roman" panose="02020603050405020304" pitchFamily="18" charset="0"/>
              </a:rPr>
              <a:t/>
            </a:r>
            <a:br>
              <a:rPr lang="en-US" sz="2800" dirty="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5FBBAC2-63B5-495E-BB28-88A99FB4BDE5}"/>
              </a:ext>
            </a:extLst>
          </p:cNvPr>
          <p:cNvSpPr>
            <a:spLocks noGrp="1"/>
          </p:cNvSpPr>
          <p:nvPr>
            <p:ph idx="1"/>
          </p:nvPr>
        </p:nvSpPr>
        <p:spPr/>
        <p:txBody>
          <a:bodyPr>
            <a:normAutofit fontScale="85000" lnSpcReduction="20000"/>
          </a:bodyPr>
          <a:lstStyle/>
          <a:p>
            <a:pPr marL="633413" marR="0" lvl="0" indent="-633413">
              <a:lnSpc>
                <a:spcPct val="107000"/>
              </a:lnSpc>
              <a:spcBef>
                <a:spcPts val="0"/>
              </a:spcBef>
              <a:spcAft>
                <a:spcPts val="0"/>
              </a:spcAft>
              <a:buAutoNum type="arabicPeriod"/>
            </a:pPr>
            <a:r>
              <a:rPr lang="en-US" sz="3100" dirty="0">
                <a:ea typeface="Calibri" panose="020F0502020204030204" pitchFamily="34" charset="0"/>
                <a:cs typeface="Times New Roman" panose="02020603050405020304" pitchFamily="18" charset="0"/>
              </a:rPr>
              <a:t>Pay differential based on one or more legitimate, bona fide factors such as:</a:t>
            </a:r>
          </a:p>
          <a:p>
            <a:pPr marL="1257300" lvl="3" indent="-633413">
              <a:lnSpc>
                <a:spcPct val="107000"/>
              </a:lnSpc>
              <a:spcBef>
                <a:spcPts val="0"/>
              </a:spcBef>
              <a:buFont typeface="Arial" panose="020B0604020202020204" pitchFamily="34" charset="0"/>
              <a:buChar char="•"/>
            </a:pPr>
            <a:r>
              <a:rPr lang="en-US" sz="3100" dirty="0" smtClean="0">
                <a:ea typeface="Calibri" panose="020F0502020204030204" pitchFamily="34" charset="0"/>
                <a:cs typeface="Times New Roman" panose="02020603050405020304" pitchFamily="18" charset="0"/>
              </a:rPr>
              <a:t>Training</a:t>
            </a:r>
            <a:endParaRPr lang="en-US" sz="3100" dirty="0">
              <a:ea typeface="Calibri" panose="020F0502020204030204" pitchFamily="34" charset="0"/>
              <a:cs typeface="Times New Roman" panose="02020603050405020304" pitchFamily="18" charset="0"/>
            </a:endParaRPr>
          </a:p>
          <a:p>
            <a:pPr marL="1257300" lvl="3" indent="-633413">
              <a:lnSpc>
                <a:spcPct val="107000"/>
              </a:lnSpc>
              <a:spcBef>
                <a:spcPts val="0"/>
              </a:spcBef>
              <a:buFont typeface="Arial" panose="020B0604020202020204" pitchFamily="34" charset="0"/>
              <a:buChar char="•"/>
            </a:pPr>
            <a:r>
              <a:rPr lang="en-US" sz="3100" dirty="0">
                <a:ea typeface="Calibri" panose="020F0502020204030204" pitchFamily="34" charset="0"/>
                <a:cs typeface="Times New Roman" panose="02020603050405020304" pitchFamily="18" charset="0"/>
              </a:rPr>
              <a:t>Education</a:t>
            </a:r>
          </a:p>
          <a:p>
            <a:pPr marL="1257300" lvl="3" indent="-633413">
              <a:lnSpc>
                <a:spcPct val="107000"/>
              </a:lnSpc>
              <a:spcBef>
                <a:spcPts val="0"/>
              </a:spcBef>
              <a:buFont typeface="Arial" panose="020B0604020202020204" pitchFamily="34" charset="0"/>
              <a:buChar char="•"/>
            </a:pPr>
            <a:r>
              <a:rPr lang="en-US" sz="3100" dirty="0">
                <a:ea typeface="Calibri" panose="020F0502020204030204" pitchFamily="34" charset="0"/>
                <a:cs typeface="Times New Roman" panose="02020603050405020304" pitchFamily="18" charset="0"/>
              </a:rPr>
              <a:t>Experience</a:t>
            </a:r>
          </a:p>
          <a:p>
            <a:pPr marL="1257300" lvl="3" indent="-633413">
              <a:lnSpc>
                <a:spcPct val="107000"/>
              </a:lnSpc>
              <a:spcBef>
                <a:spcPts val="0"/>
              </a:spcBef>
              <a:buFont typeface="Arial" panose="020B0604020202020204" pitchFamily="34" charset="0"/>
              <a:buChar char="•"/>
            </a:pPr>
            <a:r>
              <a:rPr lang="en-US" sz="3100" dirty="0">
                <a:ea typeface="Calibri" panose="020F0502020204030204" pitchFamily="34" charset="0"/>
                <a:cs typeface="Times New Roman" panose="02020603050405020304" pitchFamily="18" charset="0"/>
              </a:rPr>
              <a:t>Quantity of production</a:t>
            </a:r>
          </a:p>
          <a:p>
            <a:pPr marL="1257300" lvl="3" indent="-633413">
              <a:lnSpc>
                <a:spcPct val="107000"/>
              </a:lnSpc>
              <a:spcBef>
                <a:spcPts val="0"/>
              </a:spcBef>
              <a:buFont typeface="Arial" panose="020B0604020202020204" pitchFamily="34" charset="0"/>
              <a:buChar char="•"/>
            </a:pPr>
            <a:r>
              <a:rPr lang="en-US" sz="3100" dirty="0">
                <a:ea typeface="Calibri" panose="020F0502020204030204" pitchFamily="34" charset="0"/>
                <a:cs typeface="Times New Roman" panose="02020603050405020304" pitchFamily="18" charset="0"/>
              </a:rPr>
              <a:t>Quality of production</a:t>
            </a:r>
          </a:p>
          <a:p>
            <a:pPr marL="633413" lvl="0" indent="-633413">
              <a:lnSpc>
                <a:spcPct val="107000"/>
              </a:lnSpc>
              <a:spcBef>
                <a:spcPts val="0"/>
              </a:spcBef>
              <a:buFont typeface="+mj-lt"/>
              <a:buAutoNum type="arabicPeriod" startAt="2"/>
            </a:pPr>
            <a:r>
              <a:rPr lang="en-US" sz="3100" dirty="0">
                <a:solidFill>
                  <a:prstClr val="black">
                    <a:lumMod val="85000"/>
                    <a:lumOff val="15000"/>
                  </a:prstClr>
                </a:solidFill>
                <a:ea typeface="Calibri" panose="020F0502020204030204" pitchFamily="34" charset="0"/>
                <a:cs typeface="Times New Roman" panose="02020603050405020304" pitchFamily="18" charset="0"/>
              </a:rPr>
              <a:t>Factor(s) do not perpetuate differential in compensation based on sex or any other characteristic of members of a protected </a:t>
            </a:r>
            <a:r>
              <a:rPr lang="en-US" sz="3100" dirty="0" smtClean="0">
                <a:solidFill>
                  <a:prstClr val="black">
                    <a:lumMod val="85000"/>
                    <a:lumOff val="15000"/>
                  </a:prstClr>
                </a:solidFill>
                <a:ea typeface="Calibri" panose="020F0502020204030204" pitchFamily="34" charset="0"/>
                <a:cs typeface="Times New Roman" panose="02020603050405020304" pitchFamily="18" charset="0"/>
              </a:rPr>
              <a:t>class;</a:t>
            </a:r>
          </a:p>
          <a:p>
            <a:pPr marL="633413" marR="0" lvl="0" indent="-633413">
              <a:lnSpc>
                <a:spcPct val="107000"/>
              </a:lnSpc>
              <a:spcBef>
                <a:spcPts val="0"/>
              </a:spcBef>
              <a:spcAft>
                <a:spcPts val="0"/>
              </a:spcAft>
              <a:buFont typeface="+mj-lt"/>
              <a:buAutoNum type="arabicPeriod" startAt="3"/>
            </a:pPr>
            <a:r>
              <a:rPr lang="en-US" sz="3100" dirty="0">
                <a:ea typeface="Calibri" panose="020F0502020204030204" pitchFamily="34" charset="0"/>
                <a:cs typeface="Times New Roman" panose="02020603050405020304" pitchFamily="18" charset="0"/>
              </a:rPr>
              <a:t>Each of the factors is applied </a:t>
            </a:r>
            <a:r>
              <a:rPr lang="en-US" sz="3100" dirty="0" smtClean="0">
                <a:ea typeface="Calibri" panose="020F0502020204030204" pitchFamily="34" charset="0"/>
                <a:cs typeface="Times New Roman" panose="02020603050405020304" pitchFamily="18" charset="0"/>
              </a:rPr>
              <a:t>reasonably;</a:t>
            </a:r>
            <a:endParaRPr lang="en-US" sz="3100" dirty="0">
              <a:ea typeface="Calibri" panose="020F0502020204030204" pitchFamily="34" charset="0"/>
              <a:cs typeface="Times New Roman" panose="02020603050405020304" pitchFamily="18" charset="0"/>
            </a:endParaRPr>
          </a:p>
          <a:p>
            <a:pPr marL="633413" marR="0" lvl="0" indent="-633413">
              <a:lnSpc>
                <a:spcPct val="107000"/>
              </a:lnSpc>
              <a:spcBef>
                <a:spcPts val="0"/>
              </a:spcBef>
              <a:spcAft>
                <a:spcPts val="0"/>
              </a:spcAft>
              <a:buFont typeface="+mj-lt"/>
              <a:buAutoNum type="arabicPeriod" startAt="3"/>
            </a:pPr>
            <a:r>
              <a:rPr lang="en-US" sz="3100" dirty="0">
                <a:ea typeface="Calibri" panose="020F0502020204030204" pitchFamily="34" charset="0"/>
                <a:cs typeface="Times New Roman" panose="02020603050405020304" pitchFamily="18" charset="0"/>
              </a:rPr>
              <a:t>One or more of the factors account for the entire wage </a:t>
            </a:r>
            <a:r>
              <a:rPr lang="en-US" sz="3100" dirty="0" smtClean="0">
                <a:ea typeface="Calibri" panose="020F0502020204030204" pitchFamily="34" charset="0"/>
                <a:cs typeface="Times New Roman" panose="02020603050405020304" pitchFamily="18" charset="0"/>
              </a:rPr>
              <a:t>differential; </a:t>
            </a:r>
            <a:r>
              <a:rPr lang="en-US" sz="3100" b="1" u="sng" dirty="0" smtClean="0">
                <a:ea typeface="Calibri" panose="020F0502020204030204" pitchFamily="34" charset="0"/>
                <a:cs typeface="Times New Roman" panose="02020603050405020304" pitchFamily="18" charset="0"/>
              </a:rPr>
              <a:t>AND</a:t>
            </a:r>
            <a:endParaRPr lang="en-US" sz="3100" b="1" u="sng" dirty="0">
              <a:ea typeface="Calibri" panose="020F0502020204030204" pitchFamily="34" charset="0"/>
              <a:cs typeface="Times New Roman" panose="02020603050405020304" pitchFamily="18" charset="0"/>
            </a:endParaRPr>
          </a:p>
          <a:p>
            <a:pPr marL="633413" marR="0" lvl="0" indent="-633413">
              <a:lnSpc>
                <a:spcPct val="107000"/>
              </a:lnSpc>
              <a:spcBef>
                <a:spcPts val="0"/>
              </a:spcBef>
              <a:spcAft>
                <a:spcPts val="0"/>
              </a:spcAft>
              <a:buFont typeface="+mj-lt"/>
              <a:buAutoNum type="arabicPeriod" startAt="3"/>
            </a:pPr>
            <a:r>
              <a:rPr lang="en-US" sz="3100" dirty="0">
                <a:ea typeface="Calibri" panose="020F0502020204030204" pitchFamily="34" charset="0"/>
                <a:cs typeface="Times New Roman" panose="02020603050405020304" pitchFamily="18" charset="0"/>
              </a:rPr>
              <a:t>Factors are job-related with respect to the position in question and based on a legitimate business </a:t>
            </a:r>
            <a:r>
              <a:rPr lang="en-US" sz="3100" dirty="0" smtClean="0">
                <a:ea typeface="Calibri" panose="020F0502020204030204" pitchFamily="34" charset="0"/>
                <a:cs typeface="Times New Roman" panose="02020603050405020304" pitchFamily="18" charset="0"/>
              </a:rPr>
              <a:t>necessity</a:t>
            </a:r>
          </a:p>
          <a:p>
            <a:pPr marR="0" lvl="0">
              <a:lnSpc>
                <a:spcPct val="107000"/>
              </a:lnSpc>
              <a:spcBef>
                <a:spcPts val="0"/>
              </a:spcBef>
              <a:spcAft>
                <a:spcPts val="0"/>
              </a:spcAft>
            </a:pPr>
            <a:endParaRPr lang="en-US" dirty="0">
              <a:ea typeface="Calibri" panose="020F0502020204030204" pitchFamily="34" charset="0"/>
              <a:cs typeface="Times New Roman" panose="02020603050405020304" pitchFamily="18" charset="0"/>
            </a:endParaRPr>
          </a:p>
          <a:p>
            <a:pPr marR="0" algn="ctr">
              <a:lnSpc>
                <a:spcPct val="107000"/>
              </a:lnSpc>
              <a:spcBef>
                <a:spcPts val="0"/>
              </a:spcBef>
              <a:spcAft>
                <a:spcPts val="0"/>
              </a:spcAft>
            </a:pPr>
            <a:r>
              <a:rPr lang="en-US" sz="3600" b="1" dirty="0" smtClean="0"/>
              <a:t>Key </a:t>
            </a:r>
            <a:r>
              <a:rPr lang="en-US" sz="3600" b="1" dirty="0"/>
              <a:t>to have documentation to </a:t>
            </a:r>
            <a:r>
              <a:rPr lang="en-US" sz="3600" b="1" dirty="0" smtClean="0"/>
              <a:t>support any </a:t>
            </a:r>
            <a:r>
              <a:rPr lang="en-US" sz="3600" b="1" dirty="0"/>
              <a:t>differences in pay</a:t>
            </a:r>
            <a:br>
              <a:rPr lang="en-US" sz="3600" b="1" dirty="0"/>
            </a:br>
            <a:endParaRPr lang="en-US" sz="3600" b="1" dirty="0" smtClean="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826340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54DF-6F64-468F-8C44-6244747B8C3C}"/>
              </a:ext>
            </a:extLst>
          </p:cNvPr>
          <p:cNvSpPr>
            <a:spLocks noGrp="1"/>
          </p:cNvSpPr>
          <p:nvPr>
            <p:ph type="title"/>
          </p:nvPr>
        </p:nvSpPr>
        <p:spPr/>
        <p:txBody>
          <a:bodyPr>
            <a:noAutofit/>
          </a:bodyPr>
          <a:lstStyle/>
          <a:p>
            <a:pPr marL="0" marR="0" algn="ctr">
              <a:lnSpc>
                <a:spcPct val="107000"/>
              </a:lnSpc>
              <a:spcBef>
                <a:spcPts val="0"/>
              </a:spcBef>
              <a:spcAft>
                <a:spcPts val="800"/>
              </a:spcAft>
            </a:pPr>
            <a:r>
              <a:rPr lang="en-US" sz="3200" dirty="0">
                <a:ea typeface="Calibri" panose="020F0502020204030204" pitchFamily="34" charset="0"/>
                <a:cs typeface="Times New Roman" panose="02020603050405020304" pitchFamily="18" charset="0"/>
              </a:rPr>
              <a:t>Penalties to Employers under the Equal Pay Act</a:t>
            </a:r>
            <a:br>
              <a:rPr lang="en-US" sz="3200" dirty="0">
                <a:ea typeface="Calibri" panose="020F0502020204030204" pitchFamily="34"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96A77EEC-6437-496B-87D8-745007A5A7D6}"/>
              </a:ext>
            </a:extLst>
          </p:cNvPr>
          <p:cNvSpPr>
            <a:spLocks noGrp="1"/>
          </p:cNvSpPr>
          <p:nvPr>
            <p:ph idx="1"/>
          </p:nvPr>
        </p:nvSpPr>
        <p:spPr>
          <a:xfrm>
            <a:off x="602018" y="948362"/>
            <a:ext cx="10931499" cy="5335299"/>
          </a:xfrm>
        </p:spPr>
        <p:txBody>
          <a:bodyPr>
            <a:normAutofit/>
          </a:bodyPr>
          <a:lstStyle/>
          <a:p>
            <a:pPr marL="571500" marR="0" lvl="0" indent="-571500">
              <a:lnSpc>
                <a:spcPct val="107000"/>
              </a:lnSpc>
              <a:spcBef>
                <a:spcPts val="0"/>
              </a:spcBef>
              <a:spcAft>
                <a:spcPts val="0"/>
              </a:spcAft>
              <a:buFont typeface="Arial" panose="020B0604020202020204" pitchFamily="34" charset="0"/>
              <a:buChar char="•"/>
            </a:pPr>
            <a:r>
              <a:rPr lang="en-US" sz="3800" dirty="0">
                <a:ea typeface="Calibri" panose="020F0502020204030204" pitchFamily="34" charset="0"/>
                <a:cs typeface="Times New Roman" panose="02020603050405020304" pitchFamily="18" charset="0"/>
              </a:rPr>
              <a:t>An unlawful employment practice occurs each time pay practices discriminate against an employee</a:t>
            </a:r>
          </a:p>
          <a:p>
            <a:pPr marL="571500" marR="0" lvl="0" indent="-571500">
              <a:lnSpc>
                <a:spcPct val="107000"/>
              </a:lnSpc>
              <a:spcBef>
                <a:spcPts val="0"/>
              </a:spcBef>
              <a:spcAft>
                <a:spcPts val="0"/>
              </a:spcAft>
              <a:buFont typeface="Arial" panose="020B0604020202020204" pitchFamily="34" charset="0"/>
              <a:buChar char="•"/>
            </a:pPr>
            <a:r>
              <a:rPr lang="en-US" sz="3800" dirty="0">
                <a:ea typeface="Calibri" panose="020F0502020204030204" pitchFamily="34" charset="0"/>
                <a:cs typeface="Times New Roman" panose="02020603050405020304" pitchFamily="18" charset="0"/>
              </a:rPr>
              <a:t>Employee can seek back pay for up to six (6) years</a:t>
            </a:r>
          </a:p>
          <a:p>
            <a:pPr marL="571500" marR="0" lvl="0" indent="-571500">
              <a:lnSpc>
                <a:spcPct val="107000"/>
              </a:lnSpc>
              <a:spcBef>
                <a:spcPts val="0"/>
              </a:spcBef>
              <a:spcAft>
                <a:spcPts val="0"/>
              </a:spcAft>
              <a:buFont typeface="Arial" panose="020B0604020202020204" pitchFamily="34" charset="0"/>
              <a:buChar char="•"/>
            </a:pPr>
            <a:r>
              <a:rPr lang="en-US" sz="3800" dirty="0">
                <a:ea typeface="Calibri" panose="020F0502020204030204" pitchFamily="34" charset="0"/>
                <a:cs typeface="Times New Roman" panose="02020603050405020304" pitchFamily="18" charset="0"/>
              </a:rPr>
              <a:t>Extends the LAD’s normal, 2-year statute of limitations</a:t>
            </a:r>
          </a:p>
          <a:p>
            <a:pPr marL="571500" marR="0" lvl="0" indent="-571500">
              <a:lnSpc>
                <a:spcPct val="107000"/>
              </a:lnSpc>
              <a:spcBef>
                <a:spcPts val="0"/>
              </a:spcBef>
              <a:spcAft>
                <a:spcPts val="0"/>
              </a:spcAft>
              <a:buFont typeface="Arial" panose="020B0604020202020204" pitchFamily="34" charset="0"/>
              <a:buChar char="•"/>
            </a:pPr>
            <a:r>
              <a:rPr lang="en-US" sz="3800" dirty="0">
                <a:ea typeface="Calibri" panose="020F0502020204030204" pitchFamily="34" charset="0"/>
                <a:cs typeface="Times New Roman" panose="02020603050405020304" pitchFamily="18" charset="0"/>
              </a:rPr>
              <a:t>Fee shifting statute</a:t>
            </a:r>
          </a:p>
          <a:p>
            <a:pPr marL="571500" marR="0" lvl="0" indent="-571500">
              <a:lnSpc>
                <a:spcPct val="107000"/>
              </a:lnSpc>
              <a:spcBef>
                <a:spcPts val="0"/>
              </a:spcBef>
              <a:spcAft>
                <a:spcPts val="0"/>
              </a:spcAft>
              <a:buFont typeface="Arial" panose="020B0604020202020204" pitchFamily="34" charset="0"/>
              <a:buChar char="•"/>
            </a:pPr>
            <a:r>
              <a:rPr lang="en-US" sz="3800" dirty="0">
                <a:ea typeface="Calibri" panose="020F0502020204030204" pitchFamily="34" charset="0"/>
                <a:cs typeface="Times New Roman" panose="02020603050405020304" pitchFamily="18" charset="0"/>
              </a:rPr>
              <a:t>Not retroactive</a:t>
            </a:r>
          </a:p>
          <a:p>
            <a:endParaRPr lang="en-US" dirty="0"/>
          </a:p>
        </p:txBody>
      </p:sp>
    </p:spTree>
    <p:extLst>
      <p:ext uri="{BB962C8B-B14F-4D97-AF65-F5344CB8AC3E}">
        <p14:creationId xmlns:p14="http://schemas.microsoft.com/office/powerpoint/2010/main" val="40077617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623A-D77D-4CFE-812A-DEBC6D2AE40F}"/>
              </a:ext>
            </a:extLst>
          </p:cNvPr>
          <p:cNvSpPr>
            <a:spLocks noGrp="1"/>
          </p:cNvSpPr>
          <p:nvPr>
            <p:ph type="title"/>
          </p:nvPr>
        </p:nvSpPr>
        <p:spPr/>
        <p:txBody>
          <a:bodyPr>
            <a:noAutofit/>
          </a:bodyPr>
          <a:lstStyle/>
          <a:p>
            <a:pPr marL="0" marR="0" algn="ctr">
              <a:lnSpc>
                <a:spcPct val="107000"/>
              </a:lnSpc>
              <a:spcBef>
                <a:spcPts val="0"/>
              </a:spcBef>
              <a:spcAft>
                <a:spcPts val="800"/>
              </a:spcAft>
            </a:pPr>
            <a:r>
              <a:rPr lang="en-US" sz="3600" dirty="0">
                <a:ea typeface="Calibri" panose="020F0502020204030204" pitchFamily="34" charset="0"/>
                <a:cs typeface="Times New Roman" panose="02020603050405020304" pitchFamily="18" charset="0"/>
              </a:rPr>
              <a:t>Treble Damages under the Equal Pay Act</a:t>
            </a:r>
            <a:br>
              <a:rPr lang="en-US" sz="3600" dirty="0">
                <a:ea typeface="Calibri" panose="020F0502020204030204" pitchFamily="34" charset="0"/>
                <a:cs typeface="Times New Roman" panose="02020603050405020304" pitchFamily="18" charset="0"/>
              </a:rPr>
            </a:br>
            <a:endParaRPr lang="en-US" sz="3600" dirty="0"/>
          </a:p>
        </p:txBody>
      </p:sp>
      <p:sp>
        <p:nvSpPr>
          <p:cNvPr id="3" name="Content Placeholder 2">
            <a:extLst>
              <a:ext uri="{FF2B5EF4-FFF2-40B4-BE49-F238E27FC236}">
                <a16:creationId xmlns:a16="http://schemas.microsoft.com/office/drawing/2014/main" id="{8E1B60D6-6CA8-4958-BA13-F3663ED2A814}"/>
              </a:ext>
            </a:extLst>
          </p:cNvPr>
          <p:cNvSpPr>
            <a:spLocks noGrp="1"/>
          </p:cNvSpPr>
          <p:nvPr>
            <p:ph idx="1"/>
          </p:nvPr>
        </p:nvSpPr>
        <p:spPr/>
        <p:txBody>
          <a:bodyPr>
            <a:normAutofit/>
          </a:bodyPr>
          <a:lstStyle/>
          <a:p>
            <a:pPr marL="457200" indent="-457200">
              <a:lnSpc>
                <a:spcPct val="107000"/>
              </a:lnSpc>
              <a:spcBef>
                <a:spcPts val="0"/>
              </a:spcBef>
              <a:buFont typeface="Arial" panose="020B0604020202020204" pitchFamily="34" charset="0"/>
              <a:buChar char="•"/>
            </a:pPr>
            <a:r>
              <a:rPr lang="en-US" sz="3200" dirty="0">
                <a:ea typeface="Calibri" panose="020F0502020204030204" pitchFamily="34" charset="0"/>
                <a:cs typeface="Times New Roman" panose="02020603050405020304" pitchFamily="18" charset="0"/>
              </a:rPr>
              <a:t>For violations of the Equal Pay </a:t>
            </a:r>
            <a:r>
              <a:rPr lang="en-US" sz="3200" dirty="0" smtClean="0">
                <a:ea typeface="Calibri" panose="020F0502020204030204" pitchFamily="34" charset="0"/>
                <a:cs typeface="Times New Roman" panose="02020603050405020304" pitchFamily="18" charset="0"/>
              </a:rPr>
              <a:t>Act</a:t>
            </a:r>
          </a:p>
          <a:p>
            <a:pPr marL="457200" marR="0" lvl="0" indent="-457200">
              <a:lnSpc>
                <a:spcPct val="107000"/>
              </a:lnSpc>
              <a:spcBef>
                <a:spcPts val="0"/>
              </a:spcBef>
              <a:spcAft>
                <a:spcPts val="0"/>
              </a:spcAft>
              <a:buFont typeface="Arial" panose="020B0604020202020204" pitchFamily="34" charset="0"/>
              <a:buChar char="•"/>
            </a:pPr>
            <a:r>
              <a:rPr lang="en-US" sz="3200" dirty="0" smtClean="0">
                <a:ea typeface="Calibri" panose="020F0502020204030204" pitchFamily="34" charset="0"/>
                <a:cs typeface="Times New Roman" panose="02020603050405020304" pitchFamily="18" charset="0"/>
              </a:rPr>
              <a:t>To </a:t>
            </a:r>
            <a:r>
              <a:rPr lang="en-US" sz="3200" dirty="0">
                <a:ea typeface="Calibri" panose="020F0502020204030204" pitchFamily="34" charset="0"/>
                <a:cs typeface="Times New Roman" panose="02020603050405020304" pitchFamily="18" charset="0"/>
              </a:rPr>
              <a:t>an employee who is retaliated against after requesting, discussing, or disclosing information regarding employee compensation or pay practices to: </a:t>
            </a:r>
          </a:p>
          <a:p>
            <a:pPr marL="1371600" lvl="2" indent="-457200">
              <a:lnSpc>
                <a:spcPct val="107000"/>
              </a:lnSpc>
              <a:spcBef>
                <a:spcPts val="0"/>
              </a:spcBef>
              <a:buFont typeface="Arial" panose="020B0604020202020204" pitchFamily="34" charset="0"/>
              <a:buChar char="•"/>
            </a:pPr>
            <a:r>
              <a:rPr lang="en-US" sz="3200" dirty="0">
                <a:ea typeface="Calibri" panose="020F0502020204030204" pitchFamily="34" charset="0"/>
                <a:cs typeface="Times New Roman" panose="02020603050405020304" pitchFamily="18" charset="0"/>
              </a:rPr>
              <a:t>Any other employee or former employee;</a:t>
            </a:r>
          </a:p>
          <a:p>
            <a:pPr marL="1371600" lvl="2" indent="-457200">
              <a:lnSpc>
                <a:spcPct val="107000"/>
              </a:lnSpc>
              <a:spcBef>
                <a:spcPts val="0"/>
              </a:spcBef>
              <a:buFont typeface="Arial" panose="020B0604020202020204" pitchFamily="34" charset="0"/>
              <a:buChar char="•"/>
            </a:pPr>
            <a:r>
              <a:rPr lang="en-US" sz="3200" dirty="0">
                <a:ea typeface="Calibri" panose="020F0502020204030204" pitchFamily="34" charset="0"/>
                <a:cs typeface="Times New Roman" panose="02020603050405020304" pitchFamily="18" charset="0"/>
              </a:rPr>
              <a:t>Their attorney; or</a:t>
            </a:r>
          </a:p>
          <a:p>
            <a:pPr marL="1371600" lvl="2" indent="-457200">
              <a:lnSpc>
                <a:spcPct val="107000"/>
              </a:lnSpc>
              <a:spcBef>
                <a:spcPts val="0"/>
              </a:spcBef>
              <a:buFont typeface="Arial" panose="020B0604020202020204" pitchFamily="34" charset="0"/>
              <a:buChar char="•"/>
            </a:pPr>
            <a:r>
              <a:rPr lang="en-US" sz="3200" dirty="0">
                <a:ea typeface="Calibri" panose="020F0502020204030204" pitchFamily="34" charset="0"/>
                <a:cs typeface="Times New Roman" panose="02020603050405020304" pitchFamily="18" charset="0"/>
              </a:rPr>
              <a:t>Any government agency</a:t>
            </a:r>
          </a:p>
          <a:p>
            <a:pPr marL="457200" lvl="0" indent="-457200">
              <a:lnSpc>
                <a:spcPct val="107000"/>
              </a:lnSpc>
              <a:spcBef>
                <a:spcPts val="0"/>
              </a:spcBef>
              <a:spcAft>
                <a:spcPts val="800"/>
              </a:spcAft>
              <a:buFont typeface="Arial" panose="020B0604020202020204" pitchFamily="34" charset="0"/>
              <a:buChar char="•"/>
            </a:pPr>
            <a:r>
              <a:rPr lang="en-US" sz="3200" dirty="0">
                <a:solidFill>
                  <a:prstClr val="black">
                    <a:lumMod val="85000"/>
                    <a:lumOff val="15000"/>
                  </a:prstClr>
                </a:solidFill>
                <a:ea typeface="Calibri" panose="020F0502020204030204" pitchFamily="34" charset="0"/>
                <a:cs typeface="Times New Roman" panose="02020603050405020304" pitchFamily="18" charset="0"/>
              </a:rPr>
              <a:t>To employees who are asked to sign a waiver regarding discussing or disclosing pay practices or raises</a:t>
            </a:r>
          </a:p>
          <a:p>
            <a:endParaRPr lang="en-US" dirty="0"/>
          </a:p>
        </p:txBody>
      </p:sp>
    </p:spTree>
    <p:extLst>
      <p:ext uri="{BB962C8B-B14F-4D97-AF65-F5344CB8AC3E}">
        <p14:creationId xmlns:p14="http://schemas.microsoft.com/office/powerpoint/2010/main" val="2186603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NAVIGATING THE LAW</a:t>
            </a:r>
            <a:endParaRPr lang="en-US" sz="3600" dirty="0"/>
          </a:p>
        </p:txBody>
      </p:sp>
      <p:sp>
        <p:nvSpPr>
          <p:cNvPr id="3" name="Content Placeholder 2"/>
          <p:cNvSpPr>
            <a:spLocks noGrp="1"/>
          </p:cNvSpPr>
          <p:nvPr>
            <p:ph idx="1"/>
          </p:nvPr>
        </p:nvSpPr>
        <p:spPr>
          <a:xfrm>
            <a:off x="602018" y="1285336"/>
            <a:ext cx="11038117" cy="4437608"/>
          </a:xfrm>
        </p:spPr>
        <p:txBody>
          <a:bodyPr>
            <a:normAutofit/>
          </a:bodyPr>
          <a:lstStyle/>
          <a:p>
            <a:pPr marL="342900" indent="-342900">
              <a:buFont typeface="Arial" panose="020B0604020202020204" pitchFamily="34" charset="0"/>
              <a:buChar char="•"/>
            </a:pPr>
            <a:r>
              <a:rPr lang="en-US" sz="4800" dirty="0" smtClean="0"/>
              <a:t>Fair Labor Standards Act “FLSA” (Federal); and</a:t>
            </a:r>
          </a:p>
          <a:p>
            <a:pPr marL="342900" indent="-342900">
              <a:buFont typeface="Arial" panose="020B0604020202020204" pitchFamily="34" charset="0"/>
              <a:buChar char="•"/>
            </a:pPr>
            <a:r>
              <a:rPr lang="en-US" sz="4800" dirty="0" smtClean="0"/>
              <a:t>NJ Wage and Hour Laws</a:t>
            </a:r>
            <a:endParaRPr lang="en-US" sz="4800" dirty="0"/>
          </a:p>
          <a:p>
            <a:endParaRPr lang="en-US" dirty="0"/>
          </a:p>
        </p:txBody>
      </p:sp>
    </p:spTree>
    <p:extLst>
      <p:ext uri="{BB962C8B-B14F-4D97-AF65-F5344CB8AC3E}">
        <p14:creationId xmlns:p14="http://schemas.microsoft.com/office/powerpoint/2010/main" val="3455340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FB4EB-0C0C-495B-98F4-E922F7971FED}"/>
              </a:ext>
            </a:extLst>
          </p:cNvPr>
          <p:cNvSpPr>
            <a:spLocks noGrp="1"/>
          </p:cNvSpPr>
          <p:nvPr>
            <p:ph type="title"/>
          </p:nvPr>
        </p:nvSpPr>
        <p:spPr/>
        <p:txBody>
          <a:bodyPr>
            <a:noAutofit/>
          </a:bodyPr>
          <a:lstStyle/>
          <a:p>
            <a:pPr marL="0" marR="0" algn="ctr">
              <a:lnSpc>
                <a:spcPct val="107000"/>
              </a:lnSpc>
              <a:spcBef>
                <a:spcPts val="0"/>
              </a:spcBef>
              <a:spcAft>
                <a:spcPts val="800"/>
              </a:spcAft>
            </a:pPr>
            <a:r>
              <a:rPr lang="en-US" sz="3600" dirty="0">
                <a:ea typeface="Calibri" panose="020F0502020204030204" pitchFamily="34" charset="0"/>
                <a:cs typeface="Times New Roman" panose="02020603050405020304" pitchFamily="18" charset="0"/>
              </a:rPr>
              <a:t>Recommendation under the Equal Pay Act</a:t>
            </a:r>
            <a:br>
              <a:rPr lang="en-US" sz="3600" dirty="0">
                <a:ea typeface="Calibri" panose="020F0502020204030204" pitchFamily="34" charset="0"/>
                <a:cs typeface="Times New Roman" panose="02020603050405020304" pitchFamily="18" charset="0"/>
              </a:rPr>
            </a:br>
            <a:endParaRPr lang="en-US" sz="3600" dirty="0"/>
          </a:p>
        </p:txBody>
      </p:sp>
      <p:sp>
        <p:nvSpPr>
          <p:cNvPr id="3" name="Content Placeholder 2">
            <a:extLst>
              <a:ext uri="{FF2B5EF4-FFF2-40B4-BE49-F238E27FC236}">
                <a16:creationId xmlns:a16="http://schemas.microsoft.com/office/drawing/2014/main" id="{544B1CC2-B954-4BA4-8DF7-7F1D6C820047}"/>
              </a:ext>
            </a:extLst>
          </p:cNvPr>
          <p:cNvSpPr>
            <a:spLocks noGrp="1"/>
          </p:cNvSpPr>
          <p:nvPr>
            <p:ph idx="1"/>
          </p:nvPr>
        </p:nvSpPr>
        <p:spPr>
          <a:xfrm>
            <a:off x="602017" y="1249152"/>
            <a:ext cx="11038117" cy="5335299"/>
          </a:xfrm>
        </p:spPr>
        <p:txBody>
          <a:bodyPr>
            <a:normAutofit/>
          </a:bodyPr>
          <a:lstStyle/>
          <a:p>
            <a:pPr marL="685800" marR="0" lvl="0" indent="-685800">
              <a:lnSpc>
                <a:spcPct val="107000"/>
              </a:lnSpc>
              <a:spcBef>
                <a:spcPts val="0"/>
              </a:spcBef>
              <a:spcAft>
                <a:spcPts val="0"/>
              </a:spcAft>
              <a:buFont typeface="Arial" panose="020B0604020202020204" pitchFamily="34" charset="0"/>
              <a:buChar char="•"/>
            </a:pPr>
            <a:r>
              <a:rPr lang="en-US" sz="4400" dirty="0">
                <a:ea typeface="Calibri" panose="020F0502020204030204" pitchFamily="34" charset="0"/>
                <a:cs typeface="Times New Roman" panose="02020603050405020304" pitchFamily="18" charset="0"/>
              </a:rPr>
              <a:t>Review hiring and compensation practices</a:t>
            </a:r>
          </a:p>
          <a:p>
            <a:pPr marL="685800" marR="0" lvl="0" indent="-685800">
              <a:lnSpc>
                <a:spcPct val="107000"/>
              </a:lnSpc>
              <a:spcBef>
                <a:spcPts val="0"/>
              </a:spcBef>
              <a:spcAft>
                <a:spcPts val="800"/>
              </a:spcAft>
              <a:buFont typeface="Arial" panose="020B0604020202020204" pitchFamily="34" charset="0"/>
              <a:buChar char="•"/>
            </a:pPr>
            <a:r>
              <a:rPr lang="en-US" sz="4400" dirty="0">
                <a:ea typeface="Calibri" panose="020F0502020204030204" pitchFamily="34" charset="0"/>
                <a:cs typeface="Times New Roman" panose="02020603050405020304" pitchFamily="18" charset="0"/>
              </a:rPr>
              <a:t>Confirm pay equity for employees who perform “substantially similar work”</a:t>
            </a:r>
          </a:p>
          <a:p>
            <a:pPr marL="685800" marR="0" lvl="0" indent="-685800">
              <a:lnSpc>
                <a:spcPct val="107000"/>
              </a:lnSpc>
              <a:spcBef>
                <a:spcPts val="0"/>
              </a:spcBef>
              <a:spcAft>
                <a:spcPts val="800"/>
              </a:spcAft>
              <a:buFont typeface="Arial" panose="020B0604020202020204" pitchFamily="34" charset="0"/>
              <a:buChar char="•"/>
            </a:pPr>
            <a:r>
              <a:rPr lang="en-US" sz="4400" dirty="0">
                <a:ea typeface="Calibri" panose="020F0502020204030204" pitchFamily="34" charset="0"/>
                <a:cs typeface="Times New Roman" panose="02020603050405020304" pitchFamily="18" charset="0"/>
              </a:rPr>
              <a:t>Review employment contracts, policies, and separation agreements regarding confidentiality </a:t>
            </a:r>
          </a:p>
          <a:p>
            <a:endParaRPr lang="en-US" dirty="0"/>
          </a:p>
        </p:txBody>
      </p:sp>
    </p:spTree>
    <p:extLst>
      <p:ext uri="{BB962C8B-B14F-4D97-AF65-F5344CB8AC3E}">
        <p14:creationId xmlns:p14="http://schemas.microsoft.com/office/powerpoint/2010/main" val="10395881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Reporting System under the Equal Pay Act</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sz="2600" dirty="0" smtClean="0"/>
              <a:t>Employers entering </a:t>
            </a:r>
            <a:r>
              <a:rPr lang="en-US" sz="2600" dirty="0"/>
              <a:t>into </a:t>
            </a:r>
            <a:r>
              <a:rPr lang="en-US" sz="2600" dirty="0" smtClean="0"/>
              <a:t>contracts </a:t>
            </a:r>
            <a:r>
              <a:rPr lang="en-US" sz="2600" dirty="0"/>
              <a:t>with the State </a:t>
            </a:r>
            <a:r>
              <a:rPr lang="en-US" sz="2600" dirty="0" smtClean="0"/>
              <a:t>or “an </a:t>
            </a:r>
            <a:r>
              <a:rPr lang="en-US" sz="2600" dirty="0"/>
              <a:t>instrumentality of the </a:t>
            </a:r>
            <a:r>
              <a:rPr lang="en-US" sz="2600" dirty="0" smtClean="0"/>
              <a:t>State” </a:t>
            </a:r>
            <a:r>
              <a:rPr lang="en-US" sz="2600" dirty="0"/>
              <a:t>for “qualifying services” or “public works” must provide </a:t>
            </a:r>
            <a:r>
              <a:rPr lang="en-US" sz="2600" dirty="0" smtClean="0"/>
              <a:t>DOL with reports:</a:t>
            </a:r>
          </a:p>
          <a:p>
            <a:pPr marL="800100" lvl="1" indent="-342900">
              <a:buFont typeface="Arial" panose="020B0604020202020204" pitchFamily="34" charset="0"/>
              <a:buChar char="•"/>
            </a:pPr>
            <a:r>
              <a:rPr lang="en-US" sz="2600" dirty="0"/>
              <a:t>U</a:t>
            </a:r>
            <a:r>
              <a:rPr lang="en-US" sz="2600" dirty="0" smtClean="0"/>
              <a:t>pon </a:t>
            </a:r>
            <a:r>
              <a:rPr lang="en-US" sz="2600" dirty="0"/>
              <a:t>commencement of the </a:t>
            </a:r>
            <a:r>
              <a:rPr lang="en-US" sz="2600" dirty="0" smtClean="0"/>
              <a:t>contract</a:t>
            </a:r>
          </a:p>
          <a:p>
            <a:pPr marL="800100" lvl="1" indent="-342900">
              <a:buFont typeface="Arial" panose="020B0604020202020204" pitchFamily="34" charset="0"/>
              <a:buChar char="•"/>
            </a:pPr>
            <a:r>
              <a:rPr lang="en-US" sz="2600" dirty="0"/>
              <a:t>W</a:t>
            </a:r>
            <a:r>
              <a:rPr lang="en-US" sz="2600" dirty="0" smtClean="0"/>
              <a:t>age </a:t>
            </a:r>
            <a:r>
              <a:rPr lang="en-US" sz="2600" dirty="0"/>
              <a:t>and demographic data for all employees who are employed in connection with the contract (for public works) and for all employees (for qualifying </a:t>
            </a:r>
            <a:r>
              <a:rPr lang="en-US" sz="2600" dirty="0" smtClean="0"/>
              <a:t>services)</a:t>
            </a:r>
          </a:p>
          <a:p>
            <a:pPr marL="342900" indent="-342900">
              <a:buFont typeface="Arial" panose="020B0604020202020204" pitchFamily="34" charset="0"/>
              <a:buChar char="•"/>
            </a:pPr>
            <a:r>
              <a:rPr lang="en-US" sz="2600" dirty="0"/>
              <a:t>Requirement DOES NOT apply to employers who are contracting with local governments (e.g. municipalities and counties) </a:t>
            </a:r>
          </a:p>
          <a:p>
            <a:pPr marL="342900" indent="-342900">
              <a:buFont typeface="Arial" panose="020B0604020202020204" pitchFamily="34" charset="0"/>
              <a:buChar char="•"/>
            </a:pPr>
            <a:r>
              <a:rPr lang="en-US" sz="2600" dirty="0"/>
              <a:t>Report must contain the gender, race, ethnicity, job category, compensation, and number of hours worked by each </a:t>
            </a:r>
            <a:r>
              <a:rPr lang="en-US" sz="2600" dirty="0" smtClean="0"/>
              <a:t>employee</a:t>
            </a:r>
            <a:endParaRPr lang="en-US" sz="2600" dirty="0"/>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30289036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08C2B-F707-4F88-94A6-262D9EA15A21}"/>
              </a:ext>
            </a:extLst>
          </p:cNvPr>
          <p:cNvSpPr>
            <a:spLocks noGrp="1"/>
          </p:cNvSpPr>
          <p:nvPr>
            <p:ph type="title"/>
          </p:nvPr>
        </p:nvSpPr>
        <p:spPr>
          <a:xfrm>
            <a:off x="1928643" y="1253984"/>
            <a:ext cx="8403724" cy="982944"/>
          </a:xfrm>
        </p:spPr>
        <p:txBody>
          <a:bodyPr>
            <a:normAutofit fontScale="90000"/>
          </a:bodyPr>
          <a:lstStyle/>
          <a:p>
            <a:r>
              <a:rPr lang="en-US" sz="7200" dirty="0" smtClean="0">
                <a:solidFill>
                  <a:srgbClr val="2A3620"/>
                </a:solidFill>
              </a:rPr>
              <a:t>5</a:t>
            </a:r>
            <a:endParaRPr lang="en-US" dirty="0"/>
          </a:p>
        </p:txBody>
      </p:sp>
      <p:sp>
        <p:nvSpPr>
          <p:cNvPr id="3" name="Text Placeholder 2">
            <a:extLst>
              <a:ext uri="{FF2B5EF4-FFF2-40B4-BE49-F238E27FC236}">
                <a16:creationId xmlns:a16="http://schemas.microsoft.com/office/drawing/2014/main" id="{C74A115B-4B42-43B8-A3F5-F7A014CD22E3}"/>
              </a:ext>
            </a:extLst>
          </p:cNvPr>
          <p:cNvSpPr>
            <a:spLocks noGrp="1"/>
          </p:cNvSpPr>
          <p:nvPr>
            <p:ph type="body" idx="1"/>
          </p:nvPr>
        </p:nvSpPr>
        <p:spPr>
          <a:xfrm>
            <a:off x="859496" y="2668939"/>
            <a:ext cx="10542017" cy="2058876"/>
          </a:xfrm>
        </p:spPr>
        <p:txBody>
          <a:bodyPr/>
          <a:lstStyle/>
          <a:p>
            <a:r>
              <a:rPr lang="en-US" sz="6000" b="1" cap="all" dirty="0" smtClean="0">
                <a:solidFill>
                  <a:srgbClr val="2A3620"/>
                </a:solidFill>
                <a:latin typeface="Minion Pro"/>
                <a:ea typeface="+mj-ea"/>
              </a:rPr>
              <a:t>COMPENSATING AND HIRING “VOLUNTEERS”, INTERNS AND MINORS</a:t>
            </a:r>
            <a:endParaRPr lang="en-US" sz="1800" dirty="0"/>
          </a:p>
        </p:txBody>
      </p:sp>
    </p:spTree>
    <p:extLst>
      <p:ext uri="{BB962C8B-B14F-4D97-AF65-F5344CB8AC3E}">
        <p14:creationId xmlns:p14="http://schemas.microsoft.com/office/powerpoint/2010/main" val="28665653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le 1"/>
          <p:cNvSpPr>
            <a:spLocks noGrp="1"/>
          </p:cNvSpPr>
          <p:nvPr>
            <p:ph type="title"/>
          </p:nvPr>
        </p:nvSpPr>
        <p:spPr bwMode="auto">
          <a:xfrm>
            <a:off x="1974851" y="292100"/>
            <a:ext cx="8278813"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3500" dirty="0">
                <a:ea typeface="Minion Pro"/>
              </a:rPr>
              <a:t>Volunteers – For-Profit Companies</a:t>
            </a:r>
          </a:p>
        </p:txBody>
      </p:sp>
      <p:sp>
        <p:nvSpPr>
          <p:cNvPr id="161794" name="Content Placeholder 2"/>
          <p:cNvSpPr>
            <a:spLocks noGrp="1"/>
          </p:cNvSpPr>
          <p:nvPr>
            <p:ph idx="1"/>
          </p:nvPr>
        </p:nvSpPr>
        <p:spPr bwMode="auto">
          <a:xfrm>
            <a:off x="781050" y="914400"/>
            <a:ext cx="10629899" cy="5335588"/>
          </a:xfrm>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en-US" sz="3500" b="1" dirty="0">
                <a:solidFill>
                  <a:srgbClr val="262626"/>
                </a:solidFill>
              </a:rPr>
              <a:t>For-profit companies </a:t>
            </a:r>
            <a:r>
              <a:rPr lang="en-US" sz="3500" dirty="0">
                <a:solidFill>
                  <a:srgbClr val="262626"/>
                </a:solidFill>
              </a:rPr>
              <a:t>can utilize volunteer services for </a:t>
            </a:r>
            <a:r>
              <a:rPr lang="en-US" sz="3500" dirty="0" smtClean="0">
                <a:solidFill>
                  <a:srgbClr val="262626"/>
                </a:solidFill>
              </a:rPr>
              <a:t>“</a:t>
            </a:r>
            <a:r>
              <a:rPr lang="en-US" sz="3500" b="1" u="sng" dirty="0" smtClean="0">
                <a:solidFill>
                  <a:srgbClr val="262626"/>
                </a:solidFill>
              </a:rPr>
              <a:t>non-business outside </a:t>
            </a:r>
            <a:r>
              <a:rPr lang="en-US" sz="3500" b="1" u="sng" dirty="0">
                <a:solidFill>
                  <a:srgbClr val="262626"/>
                </a:solidFill>
              </a:rPr>
              <a:t>events</a:t>
            </a:r>
            <a:r>
              <a:rPr lang="en-US" sz="3500" dirty="0">
                <a:solidFill>
                  <a:srgbClr val="262626"/>
                </a:solidFill>
              </a:rPr>
              <a:t>”:</a:t>
            </a:r>
          </a:p>
          <a:p>
            <a:pPr marL="914400" lvl="1" indent="-457200">
              <a:buFont typeface="Calibri" pitchFamily="34" charset="0"/>
              <a:buAutoNum type="arabicPeriod"/>
            </a:pPr>
            <a:r>
              <a:rPr lang="en-US" sz="3500" dirty="0">
                <a:solidFill>
                  <a:srgbClr val="262626"/>
                </a:solidFill>
              </a:rPr>
              <a:t>Unrelated to the company’s business;</a:t>
            </a:r>
          </a:p>
          <a:p>
            <a:pPr marL="914400" lvl="1" indent="-457200">
              <a:buFont typeface="Calibri" pitchFamily="34" charset="0"/>
              <a:buAutoNum type="arabicPeriod"/>
            </a:pPr>
            <a:r>
              <a:rPr lang="en-US" sz="3500" dirty="0">
                <a:solidFill>
                  <a:srgbClr val="262626"/>
                </a:solidFill>
              </a:rPr>
              <a:t>Participation in the event does not bring a direct economic benefit to the company</a:t>
            </a:r>
            <a:r>
              <a:rPr lang="en-US" sz="3500" dirty="0" smtClean="0">
                <a:solidFill>
                  <a:srgbClr val="262626"/>
                </a:solidFill>
              </a:rPr>
              <a:t>;</a:t>
            </a:r>
          </a:p>
          <a:p>
            <a:pPr marL="914400" lvl="1" indent="-457200">
              <a:buFont typeface="Calibri" pitchFamily="34" charset="0"/>
              <a:buAutoNum type="arabicPeriod"/>
            </a:pPr>
            <a:r>
              <a:rPr lang="en-US" sz="3500" dirty="0" smtClean="0">
                <a:solidFill>
                  <a:srgbClr val="262626"/>
                </a:solidFill>
              </a:rPr>
              <a:t>The event </a:t>
            </a:r>
            <a:r>
              <a:rPr lang="en-US" sz="3500" dirty="0">
                <a:solidFill>
                  <a:srgbClr val="262626"/>
                </a:solidFill>
              </a:rPr>
              <a:t>occurs outside of regular work hours</a:t>
            </a:r>
            <a:r>
              <a:rPr lang="en-US" sz="3500" dirty="0" smtClean="0">
                <a:solidFill>
                  <a:srgbClr val="262626"/>
                </a:solidFill>
              </a:rPr>
              <a:t>;</a:t>
            </a:r>
          </a:p>
          <a:p>
            <a:pPr marL="914400" lvl="1" indent="-457200">
              <a:buFont typeface="Calibri" pitchFamily="34" charset="0"/>
              <a:buAutoNum type="arabicPeriod"/>
            </a:pPr>
            <a:r>
              <a:rPr lang="en-US" sz="3500" dirty="0" smtClean="0">
                <a:solidFill>
                  <a:srgbClr val="262626"/>
                </a:solidFill>
              </a:rPr>
              <a:t>Participation </a:t>
            </a:r>
            <a:r>
              <a:rPr lang="en-US" sz="3500" dirty="0">
                <a:solidFill>
                  <a:srgbClr val="262626"/>
                </a:solidFill>
              </a:rPr>
              <a:t>is truly voluntary; </a:t>
            </a:r>
            <a:r>
              <a:rPr lang="en-US" sz="3500" dirty="0" smtClean="0">
                <a:solidFill>
                  <a:srgbClr val="262626"/>
                </a:solidFill>
              </a:rPr>
              <a:t>and</a:t>
            </a:r>
          </a:p>
          <a:p>
            <a:pPr marL="914400" lvl="1" indent="-457200">
              <a:buFont typeface="Calibri" pitchFamily="34" charset="0"/>
              <a:buAutoNum type="arabicPeriod"/>
            </a:pPr>
            <a:r>
              <a:rPr lang="en-US" sz="3500" dirty="0" smtClean="0">
                <a:solidFill>
                  <a:srgbClr val="262626"/>
                </a:solidFill>
              </a:rPr>
              <a:t>Workers </a:t>
            </a:r>
            <a:r>
              <a:rPr lang="en-US" sz="3500">
                <a:solidFill>
                  <a:srgbClr val="262626"/>
                </a:solidFill>
              </a:rPr>
              <a:t>are </a:t>
            </a:r>
            <a:r>
              <a:rPr lang="en-US" sz="3500" smtClean="0">
                <a:solidFill>
                  <a:srgbClr val="262626"/>
                </a:solidFill>
              </a:rPr>
              <a:t>not </a:t>
            </a:r>
            <a:r>
              <a:rPr lang="en-US" sz="3500" dirty="0">
                <a:solidFill>
                  <a:srgbClr val="262626"/>
                </a:solidFill>
              </a:rPr>
              <a:t>paid to attend such events.</a:t>
            </a:r>
          </a:p>
          <a:p>
            <a:pPr marL="914400" lvl="1" indent="-457200">
              <a:buFont typeface="Calibri" pitchFamily="34" charset="0"/>
              <a:buAutoNum type="arabicPeriod"/>
            </a:pPr>
            <a:endParaRPr lang="en-US" sz="3200" dirty="0">
              <a:solidFill>
                <a:srgbClr val="262626"/>
              </a:solidFill>
            </a:endParaRPr>
          </a:p>
        </p:txBody>
      </p:sp>
    </p:spTree>
    <p:extLst>
      <p:ext uri="{BB962C8B-B14F-4D97-AF65-F5344CB8AC3E}">
        <p14:creationId xmlns:p14="http://schemas.microsoft.com/office/powerpoint/2010/main" val="28991854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p:cNvSpPr>
            <a:spLocks noGrp="1"/>
          </p:cNvSpPr>
          <p:nvPr>
            <p:ph type="title"/>
          </p:nvPr>
        </p:nvSpPr>
        <p:spPr bwMode="auto">
          <a:xfrm>
            <a:off x="1981201" y="228600"/>
            <a:ext cx="8278813"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dirty="0">
                <a:ea typeface="Minion Pro"/>
              </a:rPr>
              <a:t>Volunteers – </a:t>
            </a:r>
            <a:r>
              <a:rPr lang="en-US" sz="4000" dirty="0" smtClean="0">
                <a:ea typeface="Minion Pro"/>
              </a:rPr>
              <a:t>Non-Profit Companies</a:t>
            </a:r>
            <a:endParaRPr lang="en-US" sz="4000" dirty="0">
              <a:ea typeface="Minion Pro"/>
            </a:endParaRPr>
          </a:p>
        </p:txBody>
      </p:sp>
      <p:sp>
        <p:nvSpPr>
          <p:cNvPr id="163842" name="Content Placeholder 2"/>
          <p:cNvSpPr>
            <a:spLocks noGrp="1"/>
          </p:cNvSpPr>
          <p:nvPr>
            <p:ph idx="1"/>
          </p:nvPr>
        </p:nvSpPr>
        <p:spPr bwMode="auto">
          <a:xfrm>
            <a:off x="1095375" y="947739"/>
            <a:ext cx="9991725" cy="5335587"/>
          </a:xfrm>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en-US" sz="4400" u="sng" dirty="0" smtClean="0">
                <a:solidFill>
                  <a:srgbClr val="262626"/>
                </a:solidFill>
              </a:rPr>
              <a:t>Non-profits </a:t>
            </a:r>
            <a:r>
              <a:rPr lang="en-US" sz="4400" dirty="0">
                <a:solidFill>
                  <a:srgbClr val="262626"/>
                </a:solidFill>
              </a:rPr>
              <a:t>can accept volunteer services under a wider range of situations than for-profits.</a:t>
            </a:r>
          </a:p>
        </p:txBody>
      </p:sp>
    </p:spTree>
    <p:extLst>
      <p:ext uri="{BB962C8B-B14F-4D97-AF65-F5344CB8AC3E}">
        <p14:creationId xmlns:p14="http://schemas.microsoft.com/office/powerpoint/2010/main" val="8376908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p:nvPr>
        </p:nvSpPr>
        <p:spPr bwMode="auto">
          <a:xfrm>
            <a:off x="1981201" y="228600"/>
            <a:ext cx="8278813"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a:ea typeface="Minion Pro"/>
              </a:rPr>
              <a:t>Volunteers</a:t>
            </a:r>
          </a:p>
        </p:txBody>
      </p:sp>
      <p:sp>
        <p:nvSpPr>
          <p:cNvPr id="158722" name="Content Placeholder 2"/>
          <p:cNvSpPr>
            <a:spLocks noGrp="1"/>
          </p:cNvSpPr>
          <p:nvPr>
            <p:ph idx="1"/>
          </p:nvPr>
        </p:nvSpPr>
        <p:spPr bwMode="auto">
          <a:xfrm>
            <a:off x="676275" y="947739"/>
            <a:ext cx="10734675" cy="5335587"/>
          </a:xfrm>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en-US" sz="4400" dirty="0" smtClean="0">
                <a:solidFill>
                  <a:srgbClr val="262626"/>
                </a:solidFill>
              </a:rPr>
              <a:t>Only </a:t>
            </a:r>
            <a:r>
              <a:rPr lang="en-US" sz="4400" dirty="0">
                <a:solidFill>
                  <a:srgbClr val="262626"/>
                </a:solidFill>
              </a:rPr>
              <a:t>“employees” are subject to the minimum wage and overtime requirements of the wage and hour </a:t>
            </a:r>
            <a:r>
              <a:rPr lang="en-US" sz="4400" dirty="0" smtClean="0">
                <a:solidFill>
                  <a:srgbClr val="262626"/>
                </a:solidFill>
              </a:rPr>
              <a:t>laws</a:t>
            </a:r>
            <a:endParaRPr lang="en-US" sz="4400" dirty="0">
              <a:solidFill>
                <a:srgbClr val="262626"/>
              </a:solidFill>
            </a:endParaRPr>
          </a:p>
          <a:p>
            <a:pPr marL="685800" indent="-685800" eaLnBrk="1" hangingPunct="1">
              <a:buFontTx/>
              <a:buChar char="•"/>
            </a:pPr>
            <a:r>
              <a:rPr lang="en-US" sz="4400" dirty="0">
                <a:solidFill>
                  <a:srgbClr val="262626"/>
                </a:solidFill>
              </a:rPr>
              <a:t>A “volunteer” is not an “employee”</a:t>
            </a:r>
          </a:p>
        </p:txBody>
      </p:sp>
    </p:spTree>
    <p:extLst>
      <p:ext uri="{BB962C8B-B14F-4D97-AF65-F5344CB8AC3E}">
        <p14:creationId xmlns:p14="http://schemas.microsoft.com/office/powerpoint/2010/main" val="33289870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p:cNvSpPr>
            <a:spLocks noGrp="1"/>
          </p:cNvSpPr>
          <p:nvPr>
            <p:ph type="title"/>
          </p:nvPr>
        </p:nvSpPr>
        <p:spPr bwMode="auto">
          <a:xfrm>
            <a:off x="1981201" y="228600"/>
            <a:ext cx="8278813"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dirty="0">
                <a:ea typeface="Minion Pro"/>
              </a:rPr>
              <a:t>Interns – The Six-Part </a:t>
            </a:r>
            <a:r>
              <a:rPr lang="en-US" sz="4000" dirty="0" smtClean="0">
                <a:ea typeface="Minion Pro"/>
              </a:rPr>
              <a:t>Test (FLSA)</a:t>
            </a:r>
            <a:endParaRPr lang="en-US" sz="4000" dirty="0">
              <a:ea typeface="Minion Pro"/>
            </a:endParaRPr>
          </a:p>
        </p:txBody>
      </p:sp>
      <p:sp>
        <p:nvSpPr>
          <p:cNvPr id="172034" name="Content Placeholder 2"/>
          <p:cNvSpPr>
            <a:spLocks noGrp="1"/>
          </p:cNvSpPr>
          <p:nvPr>
            <p:ph idx="1"/>
          </p:nvPr>
        </p:nvSpPr>
        <p:spPr bwMode="auto">
          <a:xfrm>
            <a:off x="534838" y="947739"/>
            <a:ext cx="11162581" cy="5335587"/>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marL="685800" indent="-685800">
              <a:buFont typeface="Calibri" pitchFamily="34" charset="0"/>
              <a:buAutoNum type="arabicPeriod"/>
            </a:pPr>
            <a:r>
              <a:rPr lang="en-US" sz="3200" dirty="0">
                <a:solidFill>
                  <a:srgbClr val="262626"/>
                </a:solidFill>
              </a:rPr>
              <a:t>The work is similar to training that would be received in an educational environment;</a:t>
            </a:r>
          </a:p>
          <a:p>
            <a:pPr marL="685800" indent="-685800">
              <a:buFont typeface="Calibri" pitchFamily="34" charset="0"/>
              <a:buAutoNum type="arabicPeriod"/>
            </a:pPr>
            <a:r>
              <a:rPr lang="en-US" sz="3200" dirty="0">
                <a:solidFill>
                  <a:srgbClr val="262626"/>
                </a:solidFill>
              </a:rPr>
              <a:t>The internship is for the intern’s benefit;</a:t>
            </a:r>
          </a:p>
          <a:p>
            <a:pPr marL="685800" indent="-685800">
              <a:buFont typeface="Calibri" pitchFamily="34" charset="0"/>
              <a:buAutoNum type="arabicPeriod"/>
            </a:pPr>
            <a:r>
              <a:rPr lang="en-US" sz="3200" dirty="0">
                <a:solidFill>
                  <a:srgbClr val="262626"/>
                </a:solidFill>
              </a:rPr>
              <a:t>The intern does not displace regular employees</a:t>
            </a:r>
            <a:r>
              <a:rPr lang="en-US" sz="3200" dirty="0" smtClean="0">
                <a:solidFill>
                  <a:srgbClr val="262626"/>
                </a:solidFill>
              </a:rPr>
              <a:t>;</a:t>
            </a:r>
          </a:p>
          <a:p>
            <a:pPr marL="742950" indent="-742950">
              <a:buFont typeface="+mj-lt"/>
              <a:buAutoNum type="arabicPeriod" startAt="4"/>
            </a:pPr>
            <a:r>
              <a:rPr lang="en-US" sz="3200" dirty="0">
                <a:solidFill>
                  <a:srgbClr val="262626"/>
                </a:solidFill>
              </a:rPr>
              <a:t>The employer derives no immediate advantage from the intern’s services;</a:t>
            </a:r>
          </a:p>
          <a:p>
            <a:pPr marL="742950" indent="-742950">
              <a:buFont typeface="+mj-lt"/>
              <a:buAutoNum type="arabicPeriod" startAt="4"/>
            </a:pPr>
            <a:r>
              <a:rPr lang="en-US" sz="3200" dirty="0">
                <a:solidFill>
                  <a:srgbClr val="262626"/>
                </a:solidFill>
              </a:rPr>
              <a:t>The intern is not necessarily entitled to a job after the internship; and</a:t>
            </a:r>
          </a:p>
          <a:p>
            <a:pPr marL="742950" indent="-742950">
              <a:buFont typeface="+mj-lt"/>
              <a:buAutoNum type="arabicPeriod" startAt="4"/>
            </a:pPr>
            <a:r>
              <a:rPr lang="en-US" sz="3200" dirty="0">
                <a:solidFill>
                  <a:srgbClr val="262626"/>
                </a:solidFill>
              </a:rPr>
              <a:t>The intern and the employer understand that no wages will be paid for the intern’s services</a:t>
            </a:r>
            <a:r>
              <a:rPr lang="en-US" sz="3200" dirty="0" smtClean="0">
                <a:solidFill>
                  <a:srgbClr val="262626"/>
                </a:solidFill>
              </a:rPr>
              <a:t>.</a:t>
            </a:r>
            <a:endParaRPr lang="en-US" sz="3200" dirty="0">
              <a:solidFill>
                <a:srgbClr val="262626"/>
              </a:solidFill>
            </a:endParaRPr>
          </a:p>
        </p:txBody>
      </p:sp>
    </p:spTree>
    <p:extLst>
      <p:ext uri="{BB962C8B-B14F-4D97-AF65-F5344CB8AC3E}">
        <p14:creationId xmlns:p14="http://schemas.microsoft.com/office/powerpoint/2010/main" val="20361416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bwMode="auto">
          <a:xfrm>
            <a:off x="848413" y="228600"/>
            <a:ext cx="10793690"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dirty="0">
                <a:ea typeface="Minion Pro"/>
              </a:rPr>
              <a:t>Interns – The </a:t>
            </a:r>
            <a:r>
              <a:rPr lang="en-US" sz="4000" dirty="0" smtClean="0">
                <a:ea typeface="Minion Pro"/>
              </a:rPr>
              <a:t>Eight-Part Test (NJ)</a:t>
            </a:r>
            <a:endParaRPr lang="en-US" sz="4000" dirty="0">
              <a:ea typeface="Minion Pro"/>
            </a:endParaRPr>
          </a:p>
        </p:txBody>
      </p:sp>
      <p:sp>
        <p:nvSpPr>
          <p:cNvPr id="173058" name="Content Placeholder 2"/>
          <p:cNvSpPr>
            <a:spLocks noGrp="1"/>
          </p:cNvSpPr>
          <p:nvPr>
            <p:ph idx="1"/>
          </p:nvPr>
        </p:nvSpPr>
        <p:spPr bwMode="auto">
          <a:xfrm>
            <a:off x="641023" y="947739"/>
            <a:ext cx="10719966" cy="5335587"/>
          </a:xfrm>
          <a:noFill/>
          <a:ln>
            <a:miter lim="800000"/>
            <a:headEnd/>
            <a:tailEnd/>
          </a:ln>
        </p:spPr>
        <p:txBody>
          <a:bodyPr vert="horz" wrap="square" lIns="91440" tIns="45720" rIns="91440" bIns="45720" numCol="1" anchor="t" anchorCtr="0" compatLnSpc="1">
            <a:prstTxWarp prst="textNoShape">
              <a:avLst/>
            </a:prstTxWarp>
            <a:normAutofit/>
          </a:bodyPr>
          <a:lstStyle/>
          <a:p>
            <a:pPr marL="571500" indent="-571500" algn="just" eaLnBrk="1" hangingPunct="1">
              <a:buFont typeface="Arial" panose="020B0604020202020204" pitchFamily="34" charset="0"/>
              <a:buChar char="•"/>
            </a:pPr>
            <a:r>
              <a:rPr lang="en-US" sz="4000" dirty="0" smtClean="0">
                <a:solidFill>
                  <a:srgbClr val="262626"/>
                </a:solidFill>
              </a:rPr>
              <a:t>NJ uses an 8-part test that requires coordination between the employer and the intern’s school in order for employers to avoid paying interns</a:t>
            </a:r>
          </a:p>
          <a:p>
            <a:pPr marL="571500" indent="-571500" eaLnBrk="1" hangingPunct="1">
              <a:buFont typeface="Arial" panose="020B0604020202020204" pitchFamily="34" charset="0"/>
              <a:buChar char="•"/>
            </a:pPr>
            <a:r>
              <a:rPr lang="en-US" sz="4000" dirty="0" smtClean="0">
                <a:solidFill>
                  <a:srgbClr val="262626"/>
                </a:solidFill>
              </a:rPr>
              <a:t>Applies to for-profit and not-for-profit organizations</a:t>
            </a:r>
          </a:p>
          <a:p>
            <a:pPr marL="571500" indent="-571500">
              <a:buFont typeface="Arial" panose="020B0604020202020204" pitchFamily="34" charset="0"/>
              <a:buChar char="•"/>
            </a:pPr>
            <a:r>
              <a:rPr lang="en-US" sz="4000" dirty="0">
                <a:solidFill>
                  <a:srgbClr val="262626"/>
                </a:solidFill>
              </a:rPr>
              <a:t>Positions that do not meet these requirements must be paid</a:t>
            </a:r>
            <a:endParaRPr lang="en-US" sz="4000" dirty="0" smtClean="0">
              <a:solidFill>
                <a:srgbClr val="262626"/>
              </a:solidFill>
            </a:endParaRPr>
          </a:p>
        </p:txBody>
      </p:sp>
    </p:spTree>
    <p:extLst>
      <p:ext uri="{BB962C8B-B14F-4D97-AF65-F5344CB8AC3E}">
        <p14:creationId xmlns:p14="http://schemas.microsoft.com/office/powerpoint/2010/main" val="15821429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bwMode="auto">
          <a:xfrm>
            <a:off x="848413" y="228600"/>
            <a:ext cx="10793690"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dirty="0">
                <a:ea typeface="Minion Pro"/>
              </a:rPr>
              <a:t>Interns – The </a:t>
            </a:r>
            <a:r>
              <a:rPr lang="en-US" sz="4000" dirty="0" smtClean="0">
                <a:ea typeface="Minion Pro"/>
              </a:rPr>
              <a:t>Eight-Part Test (NJ)</a:t>
            </a:r>
            <a:endParaRPr lang="en-US" sz="4000" dirty="0">
              <a:ea typeface="Minion Pro"/>
            </a:endParaRPr>
          </a:p>
        </p:txBody>
      </p:sp>
      <p:sp>
        <p:nvSpPr>
          <p:cNvPr id="173058" name="Content Placeholder 2"/>
          <p:cNvSpPr>
            <a:spLocks noGrp="1"/>
          </p:cNvSpPr>
          <p:nvPr>
            <p:ph idx="1"/>
          </p:nvPr>
        </p:nvSpPr>
        <p:spPr bwMode="auto">
          <a:xfrm>
            <a:off x="641023" y="947739"/>
            <a:ext cx="10935092" cy="5335587"/>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lvl="2" indent="-685800">
              <a:buFont typeface="+mj-lt"/>
              <a:buAutoNum type="arabicPeriod"/>
            </a:pPr>
            <a:r>
              <a:rPr lang="en-US" dirty="0" smtClean="0">
                <a:solidFill>
                  <a:srgbClr val="262626"/>
                </a:solidFill>
              </a:rPr>
              <a:t>Student </a:t>
            </a:r>
            <a:r>
              <a:rPr lang="en-US" dirty="0">
                <a:solidFill>
                  <a:srgbClr val="262626"/>
                </a:solidFill>
              </a:rPr>
              <a:t>is at least 16 years of age;</a:t>
            </a:r>
          </a:p>
          <a:p>
            <a:pPr lvl="2" indent="-685800">
              <a:buFont typeface="+mj-lt"/>
              <a:buAutoNum type="arabicPeriod"/>
            </a:pPr>
            <a:r>
              <a:rPr lang="en-US" dirty="0" smtClean="0">
                <a:solidFill>
                  <a:srgbClr val="262626"/>
                </a:solidFill>
              </a:rPr>
              <a:t>Activity </a:t>
            </a:r>
            <a:r>
              <a:rPr lang="en-US" dirty="0">
                <a:solidFill>
                  <a:srgbClr val="262626"/>
                </a:solidFill>
              </a:rPr>
              <a:t>is related to a formal school-to-work transition plan for a student learner;</a:t>
            </a:r>
          </a:p>
          <a:p>
            <a:pPr lvl="2" indent="-685800">
              <a:buFont typeface="+mj-lt"/>
              <a:buAutoNum type="arabicPeriod"/>
            </a:pPr>
            <a:r>
              <a:rPr lang="en-US" dirty="0" smtClean="0">
                <a:solidFill>
                  <a:srgbClr val="262626"/>
                </a:solidFill>
              </a:rPr>
              <a:t>There </a:t>
            </a:r>
            <a:r>
              <a:rPr lang="en-US" dirty="0">
                <a:solidFill>
                  <a:srgbClr val="262626"/>
                </a:solidFill>
              </a:rPr>
              <a:t>is collaboration and planning between worksite staff and school staff resulting in clearly identified learning objectives related to the non-paid activities;</a:t>
            </a:r>
          </a:p>
          <a:p>
            <a:pPr lvl="2" indent="-685800">
              <a:buFont typeface="+mj-lt"/>
              <a:buAutoNum type="arabicPeriod"/>
            </a:pPr>
            <a:r>
              <a:rPr lang="en-US" dirty="0" smtClean="0">
                <a:solidFill>
                  <a:srgbClr val="262626"/>
                </a:solidFill>
              </a:rPr>
              <a:t>Any </a:t>
            </a:r>
            <a:r>
              <a:rPr lang="en-US" dirty="0">
                <a:solidFill>
                  <a:srgbClr val="262626"/>
                </a:solidFill>
              </a:rPr>
              <a:t>productive work is incidental to achieving learning objectives</a:t>
            </a:r>
            <a:r>
              <a:rPr lang="en-US" dirty="0" smtClean="0">
                <a:solidFill>
                  <a:srgbClr val="262626"/>
                </a:solidFill>
              </a:rPr>
              <a:t>;</a:t>
            </a:r>
          </a:p>
          <a:p>
            <a:pPr lvl="2" indent="-685800">
              <a:buFont typeface="+mj-lt"/>
              <a:buAutoNum type="arabicPeriod" startAt="5"/>
            </a:pPr>
            <a:r>
              <a:rPr lang="en-US" dirty="0">
                <a:solidFill>
                  <a:srgbClr val="262626"/>
                </a:solidFill>
              </a:rPr>
              <a:t>Intern receives credit for time spent at the worksite and the student is expected to achieve the learning objectives;</a:t>
            </a:r>
          </a:p>
          <a:p>
            <a:pPr lvl="2" indent="-685800">
              <a:buFont typeface="+mj-lt"/>
              <a:buAutoNum type="arabicPeriod" startAt="5"/>
            </a:pPr>
            <a:r>
              <a:rPr lang="en-US" dirty="0">
                <a:solidFill>
                  <a:srgbClr val="262626"/>
                </a:solidFill>
              </a:rPr>
              <a:t>Intern is supervised by a school official and a workplace mentor;</a:t>
            </a:r>
          </a:p>
          <a:p>
            <a:pPr lvl="2" indent="-685800">
              <a:buFont typeface="+mj-lt"/>
              <a:buAutoNum type="arabicPeriod" startAt="5"/>
            </a:pPr>
            <a:r>
              <a:rPr lang="en-US" dirty="0">
                <a:solidFill>
                  <a:srgbClr val="262626"/>
                </a:solidFill>
              </a:rPr>
              <a:t>The non-paid activity is of a limited duration, related to an educational purpose, and there is no guarantee or expectation that the activity will result in employment; and</a:t>
            </a:r>
          </a:p>
          <a:p>
            <a:pPr lvl="2" indent="-685800">
              <a:buFont typeface="+mj-lt"/>
              <a:buAutoNum type="arabicPeriod" startAt="5"/>
            </a:pPr>
            <a:r>
              <a:rPr lang="en-US" dirty="0">
                <a:solidFill>
                  <a:srgbClr val="262626"/>
                </a:solidFill>
              </a:rPr>
              <a:t>The student learner does not replace an employee.</a:t>
            </a:r>
          </a:p>
          <a:p>
            <a:pPr marL="228600" lvl="2"/>
            <a:endParaRPr lang="en-US" sz="2000" dirty="0">
              <a:solidFill>
                <a:srgbClr val="262626"/>
              </a:solidFill>
            </a:endParaRPr>
          </a:p>
        </p:txBody>
      </p:sp>
    </p:spTree>
    <p:extLst>
      <p:ext uri="{BB962C8B-B14F-4D97-AF65-F5344CB8AC3E}">
        <p14:creationId xmlns:p14="http://schemas.microsoft.com/office/powerpoint/2010/main" val="6723287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p:cNvSpPr>
            <a:spLocks noGrp="1"/>
          </p:cNvSpPr>
          <p:nvPr>
            <p:ph type="title"/>
          </p:nvPr>
        </p:nvSpPr>
        <p:spPr bwMode="auto">
          <a:xfrm>
            <a:off x="1981201" y="228600"/>
            <a:ext cx="8278813"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dirty="0" smtClean="0">
                <a:ea typeface="Minion Pro"/>
              </a:rPr>
              <a:t>Minors</a:t>
            </a:r>
            <a:endParaRPr lang="en-US" sz="4000" dirty="0">
              <a:ea typeface="Minion Pro"/>
            </a:endParaRPr>
          </a:p>
        </p:txBody>
      </p:sp>
      <p:sp>
        <p:nvSpPr>
          <p:cNvPr id="163842" name="Content Placeholder 2"/>
          <p:cNvSpPr>
            <a:spLocks noGrp="1"/>
          </p:cNvSpPr>
          <p:nvPr>
            <p:ph idx="1"/>
          </p:nvPr>
        </p:nvSpPr>
        <p:spPr bwMode="auto">
          <a:xfrm>
            <a:off x="1095375" y="947739"/>
            <a:ext cx="9991725" cy="5335587"/>
          </a:xfrm>
          <a:noFill/>
          <a:ln>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marL="571500" indent="-571500">
              <a:buFont typeface="Arial" panose="020B0604020202020204" pitchFamily="34" charset="0"/>
              <a:buChar char="•"/>
            </a:pPr>
            <a:r>
              <a:rPr lang="en-US" sz="4400" dirty="0"/>
              <a:t>Minors under 18 years of age must receive a 30-minute meal period after 5 consecutive hours of work. </a:t>
            </a:r>
            <a:endParaRPr lang="en-US" sz="4400" dirty="0" smtClean="0"/>
          </a:p>
          <a:p>
            <a:pPr marL="571500" indent="-571500">
              <a:buFont typeface="Arial" panose="020B0604020202020204" pitchFamily="34" charset="0"/>
              <a:buChar char="•"/>
            </a:pPr>
            <a:r>
              <a:rPr lang="en-US" sz="4400" dirty="0" smtClean="0"/>
              <a:t>Minors </a:t>
            </a:r>
            <a:r>
              <a:rPr lang="en-US" sz="4400" dirty="0"/>
              <a:t>under 16 years of age may not be employed during </a:t>
            </a:r>
            <a:r>
              <a:rPr lang="en-US" sz="4400" dirty="0" smtClean="0"/>
              <a:t>school hours. </a:t>
            </a:r>
          </a:p>
          <a:p>
            <a:pPr marL="571500" indent="-571500">
              <a:buFont typeface="Arial" panose="020B0604020202020204" pitchFamily="34" charset="0"/>
              <a:buChar char="•"/>
            </a:pPr>
            <a:r>
              <a:rPr lang="en-US" sz="4400" dirty="0" smtClean="0"/>
              <a:t>Minors must </a:t>
            </a:r>
            <a:r>
              <a:rPr lang="en-US" sz="4400" dirty="0"/>
              <a:t>have an employment certificate-also called “working </a:t>
            </a:r>
            <a:r>
              <a:rPr lang="en-US" sz="4400" dirty="0" smtClean="0"/>
              <a:t>papers” from </a:t>
            </a:r>
            <a:r>
              <a:rPr lang="en-US" sz="4400" dirty="0"/>
              <a:t>the issuing officer of the school district </a:t>
            </a:r>
            <a:r>
              <a:rPr lang="en-US" sz="4400" dirty="0" smtClean="0"/>
              <a:t>where reside.</a:t>
            </a:r>
            <a:endParaRPr lang="en-US" sz="4400" dirty="0">
              <a:solidFill>
                <a:srgbClr val="262626"/>
              </a:solidFill>
            </a:endParaRPr>
          </a:p>
        </p:txBody>
      </p:sp>
    </p:spTree>
    <p:extLst>
      <p:ext uri="{BB962C8B-B14F-4D97-AF65-F5344CB8AC3E}">
        <p14:creationId xmlns:p14="http://schemas.microsoft.com/office/powerpoint/2010/main" val="1214769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FAIR LABOR STANDARDS </a:t>
            </a:r>
            <a:r>
              <a:rPr lang="en-US" sz="3600" dirty="0" smtClean="0"/>
              <a:t>ACT (“FLSA”)</a:t>
            </a:r>
            <a:endParaRPr lang="en-US" sz="3600" dirty="0"/>
          </a:p>
        </p:txBody>
      </p:sp>
      <p:sp>
        <p:nvSpPr>
          <p:cNvPr id="3" name="Content Placeholder 2"/>
          <p:cNvSpPr>
            <a:spLocks noGrp="1"/>
          </p:cNvSpPr>
          <p:nvPr>
            <p:ph idx="1"/>
          </p:nvPr>
        </p:nvSpPr>
        <p:spPr>
          <a:xfrm>
            <a:off x="602019" y="948362"/>
            <a:ext cx="10879740" cy="5335299"/>
          </a:xfrm>
        </p:spPr>
        <p:txBody>
          <a:bodyPr>
            <a:normAutofit/>
          </a:bodyPr>
          <a:lstStyle/>
          <a:p>
            <a:pPr marL="342900" indent="-342900">
              <a:buFont typeface="Arial" panose="020B0604020202020204" pitchFamily="34" charset="0"/>
              <a:buChar char="•"/>
            </a:pPr>
            <a:r>
              <a:rPr lang="en-US" sz="4000" dirty="0"/>
              <a:t>Establishes minimum wages, overtime and recordkeeping requirements, and regulates child labor;</a:t>
            </a:r>
          </a:p>
          <a:p>
            <a:pPr marL="342900" indent="-342900">
              <a:buFont typeface="Arial" panose="020B0604020202020204" pitchFamily="34" charset="0"/>
              <a:buChar char="•"/>
            </a:pPr>
            <a:r>
              <a:rPr lang="en-US" sz="4000" dirty="0"/>
              <a:t>Applies to all public agencies, schools, and most hospitals and other health care agencies; and</a:t>
            </a:r>
          </a:p>
          <a:p>
            <a:pPr marL="342900" indent="-342900">
              <a:buFont typeface="Arial" panose="020B0604020202020204" pitchFamily="34" charset="0"/>
              <a:buChar char="•"/>
            </a:pPr>
            <a:r>
              <a:rPr lang="en-US" sz="4000" dirty="0"/>
              <a:t>Is enforced by the U.S. Department of Labor, Wage and Hour Division.</a:t>
            </a:r>
          </a:p>
          <a:p>
            <a:endParaRPr lang="en-US" dirty="0"/>
          </a:p>
        </p:txBody>
      </p:sp>
    </p:spTree>
    <p:extLst>
      <p:ext uri="{BB962C8B-B14F-4D97-AF65-F5344CB8AC3E}">
        <p14:creationId xmlns:p14="http://schemas.microsoft.com/office/powerpoint/2010/main" val="7497723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08C2B-F707-4F88-94A6-262D9EA15A21}"/>
              </a:ext>
            </a:extLst>
          </p:cNvPr>
          <p:cNvSpPr>
            <a:spLocks noGrp="1"/>
          </p:cNvSpPr>
          <p:nvPr>
            <p:ph type="title"/>
          </p:nvPr>
        </p:nvSpPr>
        <p:spPr>
          <a:xfrm>
            <a:off x="1894138" y="1435138"/>
            <a:ext cx="8403724" cy="982944"/>
          </a:xfrm>
        </p:spPr>
        <p:txBody>
          <a:bodyPr>
            <a:normAutofit fontScale="90000"/>
          </a:bodyPr>
          <a:lstStyle/>
          <a:p>
            <a:r>
              <a:rPr lang="en-US" sz="7200" dirty="0" smtClean="0">
                <a:solidFill>
                  <a:srgbClr val="2A3620"/>
                </a:solidFill>
              </a:rPr>
              <a:t>6</a:t>
            </a:r>
            <a:endParaRPr lang="en-US" dirty="0"/>
          </a:p>
        </p:txBody>
      </p:sp>
      <p:sp>
        <p:nvSpPr>
          <p:cNvPr id="3" name="Text Placeholder 2">
            <a:extLst>
              <a:ext uri="{FF2B5EF4-FFF2-40B4-BE49-F238E27FC236}">
                <a16:creationId xmlns:a16="http://schemas.microsoft.com/office/drawing/2014/main" id="{C74A115B-4B42-43B8-A3F5-F7A014CD22E3}"/>
              </a:ext>
            </a:extLst>
          </p:cNvPr>
          <p:cNvSpPr>
            <a:spLocks noGrp="1"/>
          </p:cNvSpPr>
          <p:nvPr>
            <p:ph type="body" idx="1"/>
          </p:nvPr>
        </p:nvSpPr>
        <p:spPr>
          <a:xfrm>
            <a:off x="612475" y="2884599"/>
            <a:ext cx="10929667" cy="1500187"/>
          </a:xfrm>
        </p:spPr>
        <p:txBody>
          <a:bodyPr/>
          <a:lstStyle/>
          <a:p>
            <a:r>
              <a:rPr lang="en-US" sz="6000" b="1" cap="all" dirty="0" smtClean="0">
                <a:solidFill>
                  <a:srgbClr val="2A3620"/>
                </a:solidFill>
                <a:latin typeface="Minion Pro"/>
                <a:ea typeface="+mj-ea"/>
              </a:rPr>
              <a:t>PAYING EMPLOYEES </a:t>
            </a:r>
          </a:p>
          <a:p>
            <a:r>
              <a:rPr lang="en-US" sz="6000" b="1" cap="all" dirty="0" smtClean="0">
                <a:solidFill>
                  <a:srgbClr val="2A3620"/>
                </a:solidFill>
                <a:latin typeface="Minion Pro"/>
                <a:ea typeface="+mj-ea"/>
              </a:rPr>
              <a:t>(EXEMPT AND NON-EXEMPT CLASSIFICATIONS)</a:t>
            </a:r>
            <a:endParaRPr lang="en-US" sz="1800" dirty="0"/>
          </a:p>
        </p:txBody>
      </p:sp>
    </p:spTree>
    <p:extLst>
      <p:ext uri="{BB962C8B-B14F-4D97-AF65-F5344CB8AC3E}">
        <p14:creationId xmlns:p14="http://schemas.microsoft.com/office/powerpoint/2010/main" val="247413327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340" y="1522701"/>
            <a:ext cx="7919049" cy="5335299"/>
          </a:xfrm>
        </p:spPr>
        <p:txBody>
          <a:bodyPr/>
          <a:lstStyle/>
          <a:p>
            <a:pPr lvl="0" algn="ctr"/>
            <a:r>
              <a:rPr lang="en-US" sz="4400" b="1" dirty="0">
                <a:solidFill>
                  <a:srgbClr val="262626"/>
                </a:solidFill>
                <a:latin typeface="Arial"/>
                <a:cs typeface="Arial"/>
              </a:rPr>
              <a:t>All employees are entitled to minimum wage and overtime unless they are correctly classified as “exempt.”</a:t>
            </a:r>
            <a:endParaRPr lang="en-US" sz="4400" b="1" u="sng" dirty="0">
              <a:solidFill>
                <a:srgbClr val="262626"/>
              </a:solidFill>
              <a:latin typeface="Arial"/>
              <a:cs typeface="Arial"/>
            </a:endParaRPr>
          </a:p>
          <a:p>
            <a:endParaRPr lang="en-US" dirty="0"/>
          </a:p>
        </p:txBody>
      </p:sp>
    </p:spTree>
    <p:extLst>
      <p:ext uri="{BB962C8B-B14F-4D97-AF65-F5344CB8AC3E}">
        <p14:creationId xmlns:p14="http://schemas.microsoft.com/office/powerpoint/2010/main" val="298750709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Exempt or Non-Exempt under FLSA</a:t>
            </a:r>
            <a:endParaRPr lang="en-US" dirty="0"/>
          </a:p>
        </p:txBody>
      </p:sp>
      <p:sp>
        <p:nvSpPr>
          <p:cNvPr id="3" name="Content Placeholder 2"/>
          <p:cNvSpPr>
            <a:spLocks noGrp="1"/>
          </p:cNvSpPr>
          <p:nvPr>
            <p:ph idx="1"/>
          </p:nvPr>
        </p:nvSpPr>
        <p:spPr/>
        <p:txBody>
          <a:bodyPr/>
          <a:lstStyle/>
          <a:p>
            <a:r>
              <a:rPr lang="en-US" sz="2800" dirty="0" smtClean="0"/>
              <a:t>IF exempt </a:t>
            </a:r>
            <a:r>
              <a:rPr lang="en-US" sz="2800" dirty="0"/>
              <a:t>or nonexempt depends </a:t>
            </a:r>
            <a:r>
              <a:rPr lang="en-US" sz="2800" dirty="0" smtClean="0"/>
              <a:t>on: </a:t>
            </a:r>
          </a:p>
          <a:p>
            <a:pPr marL="690563" indent="-690563">
              <a:buAutoNum type="alphaLcParenBoth"/>
            </a:pPr>
            <a:r>
              <a:rPr lang="en-US" sz="2800" dirty="0" smtClean="0"/>
              <a:t>how </a:t>
            </a:r>
            <a:r>
              <a:rPr lang="en-US" sz="2800" dirty="0"/>
              <a:t>much they are paid, </a:t>
            </a:r>
            <a:endParaRPr lang="en-US" sz="2800" dirty="0" smtClean="0"/>
          </a:p>
          <a:p>
            <a:pPr marL="690563" indent="-690563">
              <a:buAutoNum type="alphaLcParenBoth"/>
            </a:pPr>
            <a:r>
              <a:rPr lang="en-US" sz="2800" dirty="0" smtClean="0"/>
              <a:t>how </a:t>
            </a:r>
            <a:r>
              <a:rPr lang="en-US" sz="2800" dirty="0"/>
              <a:t>they are paid, and </a:t>
            </a:r>
            <a:endParaRPr lang="en-US" sz="2800" dirty="0" smtClean="0"/>
          </a:p>
          <a:p>
            <a:pPr marL="690563" indent="-690563">
              <a:buAutoNum type="alphaLcParenBoth"/>
            </a:pPr>
            <a:r>
              <a:rPr lang="en-US" sz="2800" dirty="0" smtClean="0"/>
              <a:t>what </a:t>
            </a:r>
            <a:r>
              <a:rPr lang="en-US" sz="2800" dirty="0"/>
              <a:t>kind of work they do</a:t>
            </a:r>
            <a:r>
              <a:rPr lang="en-US" sz="2800" dirty="0" smtClean="0"/>
              <a:t>.</a:t>
            </a:r>
          </a:p>
          <a:p>
            <a:endParaRPr lang="en-US" sz="2800" dirty="0"/>
          </a:p>
          <a:p>
            <a:r>
              <a:rPr lang="en-US" sz="2800" dirty="0"/>
              <a:t>With few exceptions, to be exempt an employee </a:t>
            </a:r>
            <a:r>
              <a:rPr lang="en-US" sz="2800" dirty="0" smtClean="0"/>
              <a:t>must: </a:t>
            </a:r>
          </a:p>
          <a:p>
            <a:pPr marL="690563" indent="-690563">
              <a:buAutoNum type="alphaLcParenBoth"/>
            </a:pPr>
            <a:r>
              <a:rPr lang="en-US" sz="2800" dirty="0" smtClean="0"/>
              <a:t>be </a:t>
            </a:r>
            <a:r>
              <a:rPr lang="en-US" sz="2800" dirty="0"/>
              <a:t>paid at least </a:t>
            </a:r>
            <a:r>
              <a:rPr lang="en-US" sz="2800" dirty="0" smtClean="0"/>
              <a:t>$35,568 </a:t>
            </a:r>
            <a:r>
              <a:rPr lang="en-US" sz="2800" dirty="0"/>
              <a:t>per year </a:t>
            </a:r>
            <a:r>
              <a:rPr lang="en-US" sz="2800" dirty="0" smtClean="0"/>
              <a:t>($684 </a:t>
            </a:r>
            <a:r>
              <a:rPr lang="en-US" sz="2800" dirty="0"/>
              <a:t>per week), and </a:t>
            </a:r>
            <a:endParaRPr lang="en-US" sz="2800" dirty="0" smtClean="0"/>
          </a:p>
          <a:p>
            <a:pPr marL="690563" indent="-690563"/>
            <a:r>
              <a:rPr lang="en-US" sz="2800" dirty="0" smtClean="0"/>
              <a:t>(b)	be </a:t>
            </a:r>
            <a:r>
              <a:rPr lang="en-US" sz="2800" dirty="0"/>
              <a:t>paid on a salary basis, and </a:t>
            </a:r>
            <a:endParaRPr lang="en-US" sz="2800" dirty="0" smtClean="0"/>
          </a:p>
          <a:p>
            <a:pPr marL="690563" indent="-690563"/>
            <a:r>
              <a:rPr lang="en-US" sz="2800" dirty="0" smtClean="0"/>
              <a:t>(c)	perform </a:t>
            </a:r>
            <a:r>
              <a:rPr lang="en-US" sz="2800" dirty="0"/>
              <a:t>exempt job duties.</a:t>
            </a:r>
          </a:p>
          <a:p>
            <a:endParaRPr lang="en-US" dirty="0"/>
          </a:p>
        </p:txBody>
      </p:sp>
    </p:spTree>
    <p:extLst>
      <p:ext uri="{BB962C8B-B14F-4D97-AF65-F5344CB8AC3E}">
        <p14:creationId xmlns:p14="http://schemas.microsoft.com/office/powerpoint/2010/main" val="8564462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Content Placeholder 2"/>
          <p:cNvSpPr>
            <a:spLocks noGrp="1"/>
          </p:cNvSpPr>
          <p:nvPr>
            <p:ph idx="1"/>
          </p:nvPr>
        </p:nvSpPr>
        <p:spPr bwMode="auto">
          <a:xfrm>
            <a:off x="923925" y="990600"/>
            <a:ext cx="10334625" cy="5335588"/>
          </a:xfrm>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buFontTx/>
              <a:buChar char="•"/>
            </a:pPr>
            <a:r>
              <a:rPr lang="en-US" sz="4000" dirty="0">
                <a:solidFill>
                  <a:srgbClr val="262626"/>
                </a:solidFill>
              </a:rPr>
              <a:t>“Salary Basis”</a:t>
            </a:r>
          </a:p>
          <a:p>
            <a:pPr marL="1028700" lvl="1" indent="-571500" eaLnBrk="1" hangingPunct="1">
              <a:buFont typeface="Arial" panose="020B0604020202020204" pitchFamily="34" charset="0"/>
              <a:buChar char="•"/>
            </a:pPr>
            <a:r>
              <a:rPr lang="en-US" sz="4000" dirty="0">
                <a:solidFill>
                  <a:srgbClr val="262626"/>
                </a:solidFill>
              </a:rPr>
              <a:t>Predetermined amount of compensation</a:t>
            </a:r>
          </a:p>
          <a:p>
            <a:pPr marL="1028700" lvl="1" indent="-571500" eaLnBrk="1" hangingPunct="1">
              <a:buFont typeface="Arial" panose="020B0604020202020204" pitchFamily="34" charset="0"/>
              <a:buChar char="•"/>
            </a:pPr>
            <a:r>
              <a:rPr lang="en-US" sz="4000" dirty="0">
                <a:solidFill>
                  <a:srgbClr val="262626"/>
                </a:solidFill>
              </a:rPr>
              <a:t>Not related to quantity or quality of work</a:t>
            </a:r>
          </a:p>
          <a:p>
            <a:pPr lvl="1" eaLnBrk="1" hangingPunct="1"/>
            <a:endParaRPr lang="en-US" sz="4000" dirty="0">
              <a:solidFill>
                <a:srgbClr val="262626"/>
              </a:solidFill>
            </a:endParaRPr>
          </a:p>
        </p:txBody>
      </p:sp>
      <p:sp>
        <p:nvSpPr>
          <p:cNvPr id="107522" name="Title 1"/>
          <p:cNvSpPr>
            <a:spLocks/>
          </p:cNvSpPr>
          <p:nvPr/>
        </p:nvSpPr>
        <p:spPr bwMode="auto">
          <a:xfrm>
            <a:off x="1600200" y="304800"/>
            <a:ext cx="9067800" cy="603250"/>
          </a:xfrm>
          <a:prstGeom prst="rect">
            <a:avLst/>
          </a:prstGeom>
          <a:noFill/>
          <a:ln w="9525">
            <a:noFill/>
            <a:miter lim="800000"/>
            <a:headEnd/>
            <a:tailEnd/>
          </a:ln>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28351B"/>
                </a:solidFill>
                <a:effectLst/>
                <a:uLnTx/>
                <a:uFillTx/>
                <a:latin typeface="Minion Pro"/>
                <a:ea typeface="Minion Pro"/>
                <a:cs typeface="Minion Pro"/>
              </a:rPr>
              <a:t>Exemptions – Basic Requirements: “Salary Basis”</a:t>
            </a:r>
          </a:p>
        </p:txBody>
      </p:sp>
    </p:spTree>
    <p:extLst>
      <p:ext uri="{BB962C8B-B14F-4D97-AF65-F5344CB8AC3E}">
        <p14:creationId xmlns:p14="http://schemas.microsoft.com/office/powerpoint/2010/main" val="8994044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bwMode="auto">
          <a:xfrm>
            <a:off x="1752600" y="228600"/>
            <a:ext cx="8610600"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3700">
                <a:ea typeface="Minion Pro"/>
              </a:rPr>
              <a:t>Exemptions – Basic Requirements</a:t>
            </a:r>
          </a:p>
        </p:txBody>
      </p:sp>
      <p:sp>
        <p:nvSpPr>
          <p:cNvPr id="106498" name="Content Placeholder 2"/>
          <p:cNvSpPr>
            <a:spLocks noGrp="1"/>
          </p:cNvSpPr>
          <p:nvPr>
            <p:ph idx="1"/>
          </p:nvPr>
        </p:nvSpPr>
        <p:spPr bwMode="auto">
          <a:xfrm>
            <a:off x="895351" y="947739"/>
            <a:ext cx="9358314" cy="5335587"/>
          </a:xfrm>
          <a:noFill/>
          <a:ln>
            <a:miter lim="800000"/>
            <a:headEnd/>
            <a:tailEnd/>
          </a:ln>
        </p:spPr>
        <p:txBody>
          <a:bodyPr vert="horz" wrap="square" lIns="91440" tIns="45720" rIns="91440" bIns="45720" numCol="1" anchor="t" anchorCtr="0" compatLnSpc="1">
            <a:prstTxWarp prst="textNoShape">
              <a:avLst/>
            </a:prstTxWarp>
            <a:normAutofit/>
          </a:bodyPr>
          <a:lstStyle/>
          <a:p>
            <a:pPr marL="571500" indent="-571500" eaLnBrk="1" hangingPunct="1">
              <a:buFont typeface="Arial" panose="020B0604020202020204" pitchFamily="34" charset="0"/>
              <a:buChar char="•"/>
            </a:pPr>
            <a:r>
              <a:rPr lang="en-US" sz="4400" dirty="0">
                <a:solidFill>
                  <a:srgbClr val="262626"/>
                </a:solidFill>
              </a:rPr>
              <a:t>Most Common Exemptions:</a:t>
            </a:r>
          </a:p>
          <a:p>
            <a:pPr marL="1028700" lvl="1" indent="-571500" eaLnBrk="1" hangingPunct="1">
              <a:buFont typeface="Arial" panose="020B0604020202020204" pitchFamily="34" charset="0"/>
              <a:buChar char="•"/>
            </a:pPr>
            <a:r>
              <a:rPr lang="en-US" sz="4400" dirty="0">
                <a:solidFill>
                  <a:srgbClr val="262626"/>
                </a:solidFill>
              </a:rPr>
              <a:t>Executive</a:t>
            </a:r>
          </a:p>
          <a:p>
            <a:pPr marL="1028700" lvl="1" indent="-571500" eaLnBrk="1" hangingPunct="1">
              <a:buFont typeface="Arial" panose="020B0604020202020204" pitchFamily="34" charset="0"/>
              <a:buChar char="•"/>
            </a:pPr>
            <a:r>
              <a:rPr lang="en-US" sz="4400" dirty="0">
                <a:solidFill>
                  <a:srgbClr val="262626"/>
                </a:solidFill>
              </a:rPr>
              <a:t>Administrative</a:t>
            </a:r>
          </a:p>
          <a:p>
            <a:pPr marL="1028700" lvl="1" indent="-571500" eaLnBrk="1" hangingPunct="1">
              <a:buFont typeface="Arial" panose="020B0604020202020204" pitchFamily="34" charset="0"/>
              <a:buChar char="•"/>
            </a:pPr>
            <a:r>
              <a:rPr lang="en-US" sz="4400" dirty="0">
                <a:solidFill>
                  <a:srgbClr val="262626"/>
                </a:solidFill>
              </a:rPr>
              <a:t>Professional</a:t>
            </a:r>
          </a:p>
          <a:p>
            <a:pPr marL="1028700" lvl="1" indent="-571500" eaLnBrk="1" hangingPunct="1">
              <a:buFont typeface="Arial" panose="020B0604020202020204" pitchFamily="34" charset="0"/>
              <a:buChar char="•"/>
            </a:pPr>
            <a:r>
              <a:rPr lang="en-US" sz="4400" dirty="0">
                <a:solidFill>
                  <a:srgbClr val="262626"/>
                </a:solidFill>
              </a:rPr>
              <a:t>Outside sales</a:t>
            </a:r>
          </a:p>
        </p:txBody>
      </p:sp>
    </p:spTree>
    <p:extLst>
      <p:ext uri="{BB962C8B-B14F-4D97-AF65-F5344CB8AC3E}">
        <p14:creationId xmlns:p14="http://schemas.microsoft.com/office/powerpoint/2010/main" val="20983668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bwMode="auto">
          <a:xfrm>
            <a:off x="1981201" y="228600"/>
            <a:ext cx="8278813"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a:ea typeface="Minion Pro"/>
              </a:rPr>
              <a:t>Exemptions – “Job Duties”</a:t>
            </a:r>
          </a:p>
        </p:txBody>
      </p:sp>
      <p:sp>
        <p:nvSpPr>
          <p:cNvPr id="119810" name="Content Placeholder 2"/>
          <p:cNvSpPr>
            <a:spLocks noGrp="1"/>
          </p:cNvSpPr>
          <p:nvPr>
            <p:ph idx="1"/>
          </p:nvPr>
        </p:nvSpPr>
        <p:spPr bwMode="auto">
          <a:xfrm>
            <a:off x="571500" y="947739"/>
            <a:ext cx="10496549" cy="5335587"/>
          </a:xfrm>
          <a:noFill/>
          <a:ln>
            <a:miter lim="800000"/>
            <a:headEnd/>
            <a:tailEnd/>
          </a:ln>
        </p:spPr>
        <p:txBody>
          <a:bodyPr vert="horz" wrap="square" lIns="91440" tIns="45720" rIns="91440" bIns="45720" numCol="1" anchor="t" anchorCtr="0" compatLnSpc="1">
            <a:prstTxWarp prst="textNoShape">
              <a:avLst/>
            </a:prstTxWarp>
            <a:normAutofit/>
          </a:bodyPr>
          <a:lstStyle/>
          <a:p>
            <a:pPr marL="457200" indent="-457200">
              <a:buFont typeface="Arial" charset="0"/>
              <a:buChar char="•"/>
            </a:pPr>
            <a:r>
              <a:rPr lang="en-US" sz="3200" dirty="0">
                <a:solidFill>
                  <a:srgbClr val="262626"/>
                </a:solidFill>
              </a:rPr>
              <a:t>Executive Exemption:</a:t>
            </a:r>
          </a:p>
          <a:p>
            <a:pPr marL="914400" lvl="1" indent="-457200">
              <a:buFont typeface="Arial" charset="0"/>
              <a:buChar char="•"/>
            </a:pPr>
            <a:r>
              <a:rPr lang="en-US" sz="3200" dirty="0">
                <a:solidFill>
                  <a:srgbClr val="262626"/>
                </a:solidFill>
              </a:rPr>
              <a:t>Primary duty is management of the enterprise or a recognized </a:t>
            </a:r>
            <a:r>
              <a:rPr lang="en-US" sz="3200" dirty="0" smtClean="0">
                <a:solidFill>
                  <a:srgbClr val="262626"/>
                </a:solidFill>
              </a:rPr>
              <a:t>subdivision</a:t>
            </a:r>
          </a:p>
          <a:p>
            <a:pPr marL="914400" indent="-457200">
              <a:spcBef>
                <a:spcPts val="0"/>
              </a:spcBef>
              <a:buFont typeface="Arial" panose="020B0604020202020204" pitchFamily="34" charset="0"/>
              <a:buChar char="•"/>
              <a:defRPr/>
            </a:pPr>
            <a:r>
              <a:rPr lang="en-US" sz="3200" dirty="0">
                <a:solidFill>
                  <a:srgbClr val="262626"/>
                </a:solidFill>
              </a:rPr>
              <a:t>Customarily and regularly directs two (2) or more full time equivalent employees; and</a:t>
            </a:r>
          </a:p>
          <a:p>
            <a:pPr marL="914400" indent="-457200">
              <a:buFont typeface="Arial" panose="020B0604020202020204" pitchFamily="34" charset="0"/>
              <a:buChar char="•"/>
              <a:defRPr/>
            </a:pPr>
            <a:r>
              <a:rPr lang="en-US" sz="3200" dirty="0">
                <a:solidFill>
                  <a:srgbClr val="262626"/>
                </a:solidFill>
              </a:rPr>
              <a:t>Authority to hire/fire employees or </a:t>
            </a:r>
          </a:p>
          <a:p>
            <a:pPr marL="914400" indent="-457200">
              <a:buFont typeface="Arial" panose="020B0604020202020204" pitchFamily="34" charset="0"/>
              <a:buChar char="•"/>
              <a:defRPr/>
            </a:pPr>
            <a:r>
              <a:rPr lang="en-US" sz="3200" dirty="0">
                <a:solidFill>
                  <a:srgbClr val="262626"/>
                </a:solidFill>
              </a:rPr>
              <a:t>Recommendations regarding hiring/firing have special weight.</a:t>
            </a:r>
          </a:p>
          <a:p>
            <a:pPr lvl="1"/>
            <a:endParaRPr lang="en-US" sz="3200" dirty="0">
              <a:solidFill>
                <a:srgbClr val="262626"/>
              </a:solidFill>
            </a:endParaRPr>
          </a:p>
        </p:txBody>
      </p:sp>
    </p:spTree>
    <p:extLst>
      <p:ext uri="{BB962C8B-B14F-4D97-AF65-F5344CB8AC3E}">
        <p14:creationId xmlns:p14="http://schemas.microsoft.com/office/powerpoint/2010/main" val="378139788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bwMode="auto">
          <a:xfrm>
            <a:off x="1981201" y="228600"/>
            <a:ext cx="8278813"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a:ea typeface="Minion Pro"/>
              </a:rPr>
              <a:t>Exemptions – “Job Duties”</a:t>
            </a:r>
          </a:p>
        </p:txBody>
      </p:sp>
      <p:sp>
        <p:nvSpPr>
          <p:cNvPr id="122882" name="Content Placeholder 2"/>
          <p:cNvSpPr>
            <a:spLocks noGrp="1"/>
          </p:cNvSpPr>
          <p:nvPr>
            <p:ph idx="1"/>
          </p:nvPr>
        </p:nvSpPr>
        <p:spPr bwMode="auto">
          <a:xfrm>
            <a:off x="581025" y="914400"/>
            <a:ext cx="9678989" cy="5335588"/>
          </a:xfrm>
          <a:noFill/>
          <a:ln>
            <a:miter lim="800000"/>
            <a:headEnd/>
            <a:tailEnd/>
          </a:ln>
        </p:spPr>
        <p:txBody>
          <a:bodyPr vert="horz" wrap="square" lIns="91440" tIns="45720" rIns="91440" bIns="45720" numCol="1" anchor="t" anchorCtr="0" compatLnSpc="1">
            <a:prstTxWarp prst="textNoShape">
              <a:avLst/>
            </a:prstTxWarp>
            <a:normAutofit/>
          </a:bodyPr>
          <a:lstStyle/>
          <a:p>
            <a:pPr marL="457200" indent="-457200" eaLnBrk="1" hangingPunct="1">
              <a:buFontTx/>
              <a:buChar char="•"/>
            </a:pPr>
            <a:r>
              <a:rPr lang="en-US" sz="3200" dirty="0">
                <a:solidFill>
                  <a:srgbClr val="262626"/>
                </a:solidFill>
              </a:rPr>
              <a:t>Administrative Exemption:</a:t>
            </a:r>
          </a:p>
          <a:p>
            <a:pPr marL="914400" lvl="1" indent="-457200">
              <a:buFont typeface="Arial" charset="0"/>
              <a:buChar char="•"/>
            </a:pPr>
            <a:r>
              <a:rPr lang="en-US" sz="3200" dirty="0">
                <a:solidFill>
                  <a:srgbClr val="262626"/>
                </a:solidFill>
              </a:rPr>
              <a:t>Primary duty is office or other non-manual </a:t>
            </a:r>
            <a:r>
              <a:rPr lang="en-US" sz="3200" dirty="0" smtClean="0">
                <a:solidFill>
                  <a:srgbClr val="262626"/>
                </a:solidFill>
              </a:rPr>
              <a:t>work</a:t>
            </a:r>
          </a:p>
          <a:p>
            <a:pPr marL="914400" indent="-457200">
              <a:buFont typeface="Arial" panose="020B0604020202020204" pitchFamily="34" charset="0"/>
              <a:buChar char="•"/>
              <a:defRPr/>
            </a:pPr>
            <a:r>
              <a:rPr lang="en-US" sz="3200" dirty="0">
                <a:solidFill>
                  <a:srgbClr val="262626"/>
                </a:solidFill>
              </a:rPr>
              <a:t>Work is directly related to the employer’s business operations; and</a:t>
            </a:r>
          </a:p>
          <a:p>
            <a:pPr marL="914400" indent="-457200">
              <a:buFont typeface="Arial" panose="020B0604020202020204" pitchFamily="34" charset="0"/>
              <a:buChar char="•"/>
              <a:defRPr/>
            </a:pPr>
            <a:r>
              <a:rPr lang="en-US" sz="3200" dirty="0">
                <a:solidFill>
                  <a:srgbClr val="262626"/>
                </a:solidFill>
              </a:rPr>
              <a:t>Primary duty involves the exercise of discretion and independent judgment regarding matters of significance.</a:t>
            </a:r>
          </a:p>
          <a:p>
            <a:pPr marL="914400" lvl="1" indent="-457200">
              <a:buFont typeface="Arial" charset="0"/>
              <a:buChar char="•"/>
            </a:pPr>
            <a:endParaRPr lang="en-US" sz="3200" dirty="0">
              <a:solidFill>
                <a:srgbClr val="262626"/>
              </a:solidFill>
            </a:endParaRPr>
          </a:p>
        </p:txBody>
      </p:sp>
    </p:spTree>
    <p:extLst>
      <p:ext uri="{BB962C8B-B14F-4D97-AF65-F5344CB8AC3E}">
        <p14:creationId xmlns:p14="http://schemas.microsoft.com/office/powerpoint/2010/main" val="225110358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bwMode="auto">
          <a:xfrm>
            <a:off x="1981201" y="228600"/>
            <a:ext cx="8278813"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a:ea typeface="Minion Pro"/>
              </a:rPr>
              <a:t>Exemptions – “Job Duties”</a:t>
            </a:r>
          </a:p>
        </p:txBody>
      </p:sp>
      <p:sp>
        <p:nvSpPr>
          <p:cNvPr id="125954" name="Content Placeholder 2"/>
          <p:cNvSpPr>
            <a:spLocks noGrp="1"/>
          </p:cNvSpPr>
          <p:nvPr>
            <p:ph idx="1"/>
          </p:nvPr>
        </p:nvSpPr>
        <p:spPr bwMode="auto">
          <a:xfrm>
            <a:off x="581025" y="947739"/>
            <a:ext cx="9672639" cy="5335587"/>
          </a:xfrm>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buFontTx/>
              <a:buChar char="•"/>
            </a:pPr>
            <a:r>
              <a:rPr lang="en-US" sz="4400" dirty="0">
                <a:solidFill>
                  <a:srgbClr val="262626"/>
                </a:solidFill>
              </a:rPr>
              <a:t>Professional Exemption:</a:t>
            </a:r>
          </a:p>
          <a:p>
            <a:pPr marL="1028700" lvl="1" indent="-571500" eaLnBrk="1" hangingPunct="1">
              <a:buFont typeface="Arial" panose="020B0604020202020204" pitchFamily="34" charset="0"/>
              <a:buChar char="•"/>
            </a:pPr>
            <a:r>
              <a:rPr lang="en-US" sz="4400" dirty="0">
                <a:solidFill>
                  <a:srgbClr val="262626"/>
                </a:solidFill>
              </a:rPr>
              <a:t>Two types of exempt professionals</a:t>
            </a:r>
          </a:p>
          <a:p>
            <a:pPr marL="1485900" lvl="2" indent="-571500" eaLnBrk="1" hangingPunct="1">
              <a:buFont typeface="Wingdings" panose="05000000000000000000" pitchFamily="2" charset="2"/>
              <a:buChar char="v"/>
            </a:pPr>
            <a:r>
              <a:rPr lang="en-US" sz="4400" dirty="0">
                <a:solidFill>
                  <a:srgbClr val="262626"/>
                </a:solidFill>
              </a:rPr>
              <a:t>Intellectual professionals</a:t>
            </a:r>
          </a:p>
          <a:p>
            <a:pPr marL="1485900" lvl="2" indent="-571500" eaLnBrk="1" hangingPunct="1">
              <a:buFont typeface="Wingdings" panose="05000000000000000000" pitchFamily="2" charset="2"/>
              <a:buChar char="v"/>
            </a:pPr>
            <a:r>
              <a:rPr lang="en-US" sz="4400" dirty="0">
                <a:solidFill>
                  <a:srgbClr val="262626"/>
                </a:solidFill>
              </a:rPr>
              <a:t>Creative professionals</a:t>
            </a:r>
          </a:p>
        </p:txBody>
      </p:sp>
    </p:spTree>
    <p:extLst>
      <p:ext uri="{BB962C8B-B14F-4D97-AF65-F5344CB8AC3E}">
        <p14:creationId xmlns:p14="http://schemas.microsoft.com/office/powerpoint/2010/main" val="5343377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bwMode="auto">
          <a:xfrm>
            <a:off x="1981201" y="228600"/>
            <a:ext cx="8278813"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dirty="0">
                <a:solidFill>
                  <a:srgbClr val="262626"/>
                </a:solidFill>
              </a:rPr>
              <a:t>Intellectual Professionals</a:t>
            </a:r>
          </a:p>
        </p:txBody>
      </p:sp>
      <p:sp>
        <p:nvSpPr>
          <p:cNvPr id="126978" name="Content Placeholder 2"/>
          <p:cNvSpPr>
            <a:spLocks noGrp="1"/>
          </p:cNvSpPr>
          <p:nvPr>
            <p:ph idx="1"/>
          </p:nvPr>
        </p:nvSpPr>
        <p:spPr bwMode="auto">
          <a:xfrm>
            <a:off x="790575" y="947739"/>
            <a:ext cx="9750904" cy="5335587"/>
          </a:xfrm>
          <a:noFill/>
          <a:ln>
            <a:miter lim="800000"/>
            <a:headEnd/>
            <a:tailEnd/>
          </a:ln>
        </p:spPr>
        <p:txBody>
          <a:bodyPr vert="horz" wrap="square" lIns="91440" tIns="45720" rIns="91440" bIns="45720" numCol="1" anchor="t" anchorCtr="0" compatLnSpc="1">
            <a:prstTxWarp prst="textNoShape">
              <a:avLst/>
            </a:prstTxWarp>
            <a:normAutofit/>
          </a:bodyPr>
          <a:lstStyle/>
          <a:p>
            <a:pPr marL="571500" indent="-571500">
              <a:buFont typeface="Arial" charset="0"/>
              <a:buChar char="•"/>
            </a:pPr>
            <a:r>
              <a:rPr lang="en-US" sz="3700" dirty="0">
                <a:solidFill>
                  <a:srgbClr val="262626"/>
                </a:solidFill>
              </a:rPr>
              <a:t>Specialized or advanced knowledge</a:t>
            </a:r>
            <a:r>
              <a:rPr lang="en-US" sz="3700" dirty="0" smtClean="0">
                <a:solidFill>
                  <a:srgbClr val="262626"/>
                </a:solidFill>
              </a:rPr>
              <a:t>;</a:t>
            </a:r>
          </a:p>
          <a:p>
            <a:pPr marL="571500" indent="-571500">
              <a:buFont typeface="Arial" charset="0"/>
              <a:buChar char="•"/>
            </a:pPr>
            <a:r>
              <a:rPr lang="en-US" sz="3600" dirty="0">
                <a:solidFill>
                  <a:srgbClr val="262626"/>
                </a:solidFill>
              </a:rPr>
              <a:t>In a field of science or learning; </a:t>
            </a:r>
            <a:r>
              <a:rPr lang="en-US" sz="3600" dirty="0" smtClean="0">
                <a:solidFill>
                  <a:srgbClr val="262626"/>
                </a:solidFill>
              </a:rPr>
              <a:t>and</a:t>
            </a:r>
          </a:p>
          <a:p>
            <a:pPr marL="571500" indent="-571500" algn="just">
              <a:buFont typeface="Arial" charset="0"/>
              <a:buChar char="•"/>
            </a:pPr>
            <a:r>
              <a:rPr lang="en-US" sz="3600" dirty="0">
                <a:solidFill>
                  <a:srgbClr val="262626"/>
                </a:solidFill>
              </a:rPr>
              <a:t>The knowledge is customarily acquired through prolonged course of intellectual instruction.</a:t>
            </a:r>
          </a:p>
          <a:p>
            <a:pPr marL="571500" indent="-571500">
              <a:buFont typeface="Arial" charset="0"/>
              <a:buChar char="•"/>
            </a:pPr>
            <a:endParaRPr lang="en-US" sz="3600" dirty="0">
              <a:solidFill>
                <a:srgbClr val="262626"/>
              </a:solidFill>
            </a:endParaRPr>
          </a:p>
          <a:p>
            <a:pPr marL="571500" indent="-571500">
              <a:buFont typeface="Arial" charset="0"/>
              <a:buChar char="•"/>
            </a:pPr>
            <a:endParaRPr lang="en-US" sz="3700" dirty="0">
              <a:solidFill>
                <a:srgbClr val="262626"/>
              </a:solidFill>
            </a:endParaRPr>
          </a:p>
        </p:txBody>
      </p:sp>
    </p:spTree>
    <p:extLst>
      <p:ext uri="{BB962C8B-B14F-4D97-AF65-F5344CB8AC3E}">
        <p14:creationId xmlns:p14="http://schemas.microsoft.com/office/powerpoint/2010/main" val="295647426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bwMode="auto">
          <a:xfrm>
            <a:off x="1981201" y="228600"/>
            <a:ext cx="8278813"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dirty="0">
                <a:ea typeface="Minion Pro"/>
              </a:rPr>
              <a:t>Creative Professionals</a:t>
            </a:r>
          </a:p>
        </p:txBody>
      </p:sp>
      <p:sp>
        <p:nvSpPr>
          <p:cNvPr id="130050" name="Content Placeholder 2"/>
          <p:cNvSpPr>
            <a:spLocks noGrp="1"/>
          </p:cNvSpPr>
          <p:nvPr>
            <p:ph idx="1"/>
          </p:nvPr>
        </p:nvSpPr>
        <p:spPr bwMode="auto">
          <a:xfrm>
            <a:off x="733425" y="964992"/>
            <a:ext cx="8764258" cy="5335587"/>
          </a:xfrm>
          <a:noFill/>
          <a:ln>
            <a:miter lim="800000"/>
            <a:headEnd/>
            <a:tailEnd/>
          </a:ln>
        </p:spPr>
        <p:txBody>
          <a:bodyPr vert="horz" wrap="square" lIns="91440" tIns="45720" rIns="91440" bIns="45720" numCol="1" anchor="t" anchorCtr="0" compatLnSpc="1">
            <a:prstTxWarp prst="textNoShape">
              <a:avLst/>
            </a:prstTxWarp>
            <a:normAutofit/>
          </a:bodyPr>
          <a:lstStyle/>
          <a:p>
            <a:pPr marL="571500" lvl="1" indent="-571500" algn="just" eaLnBrk="1" hangingPunct="1">
              <a:buFont typeface="Arial" panose="020B0604020202020204" pitchFamily="34" charset="0"/>
              <a:buChar char="•"/>
            </a:pPr>
            <a:r>
              <a:rPr lang="en-US" sz="4200" dirty="0">
                <a:solidFill>
                  <a:srgbClr val="262626"/>
                </a:solidFill>
              </a:rPr>
              <a:t>Primary duty involves invention, imagination, originality or talent in a recognized artistic or creative field.</a:t>
            </a:r>
          </a:p>
        </p:txBody>
      </p:sp>
    </p:spTree>
    <p:extLst>
      <p:ext uri="{BB962C8B-B14F-4D97-AF65-F5344CB8AC3E}">
        <p14:creationId xmlns:p14="http://schemas.microsoft.com/office/powerpoint/2010/main" val="3759978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390" y="174172"/>
            <a:ext cx="10248180" cy="721313"/>
          </a:xfrm>
        </p:spPr>
        <p:txBody>
          <a:bodyPr>
            <a:noAutofit/>
          </a:bodyPr>
          <a:lstStyle/>
          <a:p>
            <a:pPr algn="ctr"/>
            <a:r>
              <a:rPr lang="en-US" sz="4000" dirty="0"/>
              <a:t>FAIR LABOR STANDARDS </a:t>
            </a:r>
            <a:r>
              <a:rPr lang="en-US" sz="4000" dirty="0" smtClean="0"/>
              <a:t>ACT (“FLSA”)</a:t>
            </a:r>
            <a:endParaRPr lang="en-US" sz="4000" dirty="0"/>
          </a:p>
        </p:txBody>
      </p:sp>
      <p:sp>
        <p:nvSpPr>
          <p:cNvPr id="3" name="Content Placeholder 2"/>
          <p:cNvSpPr>
            <a:spLocks noGrp="1"/>
          </p:cNvSpPr>
          <p:nvPr>
            <p:ph idx="1"/>
          </p:nvPr>
        </p:nvSpPr>
        <p:spPr>
          <a:xfrm>
            <a:off x="534838" y="895485"/>
            <a:ext cx="11360988" cy="5388176"/>
          </a:xfrm>
        </p:spPr>
        <p:txBody>
          <a:bodyPr>
            <a:normAutofit/>
          </a:bodyPr>
          <a:lstStyle/>
          <a:p>
            <a:r>
              <a:rPr lang="en-US" sz="2600" b="1" u="sng" dirty="0"/>
              <a:t>Does </a:t>
            </a:r>
            <a:r>
              <a:rPr lang="en-US" sz="2600" b="1" u="sng" dirty="0" smtClean="0"/>
              <a:t>NOT Limit</a:t>
            </a:r>
            <a:r>
              <a:rPr lang="en-US" sz="2600" dirty="0" smtClean="0"/>
              <a:t>:</a:t>
            </a:r>
            <a:endParaRPr lang="en-US" sz="2600" dirty="0"/>
          </a:p>
          <a:p>
            <a:pPr marL="342900" indent="-342900">
              <a:buFont typeface="Arial" panose="020B0604020202020204" pitchFamily="34" charset="0"/>
              <a:buChar char="•"/>
            </a:pPr>
            <a:r>
              <a:rPr lang="en-US" sz="2600" dirty="0" smtClean="0"/>
              <a:t>The </a:t>
            </a:r>
            <a:r>
              <a:rPr lang="en-US" sz="2600" dirty="0"/>
              <a:t>number of hours/day;</a:t>
            </a:r>
          </a:p>
          <a:p>
            <a:pPr marL="342900" indent="-342900">
              <a:buFont typeface="Arial" panose="020B0604020202020204" pitchFamily="34" charset="0"/>
              <a:buChar char="•"/>
            </a:pPr>
            <a:r>
              <a:rPr lang="en-US" sz="2600" dirty="0"/>
              <a:t>The number of days/week that an employer may require an employee to work, as long as the employee is at least 16 years old; or</a:t>
            </a:r>
          </a:p>
          <a:p>
            <a:pPr marL="342900" indent="-342900">
              <a:buFont typeface="Arial" panose="020B0604020202020204" pitchFamily="34" charset="0"/>
              <a:buChar char="•"/>
            </a:pPr>
            <a:r>
              <a:rPr lang="en-US" sz="2600" dirty="0"/>
              <a:t>The number of hours of overtime that may be scheduled.</a:t>
            </a:r>
          </a:p>
          <a:p>
            <a:endParaRPr lang="en-US" sz="1200" b="1" u="sng" dirty="0" smtClean="0"/>
          </a:p>
          <a:p>
            <a:r>
              <a:rPr lang="en-US" sz="2600" b="1" u="sng" dirty="0" smtClean="0"/>
              <a:t>Does </a:t>
            </a:r>
            <a:r>
              <a:rPr lang="en-US" sz="2600" b="1" u="sng" dirty="0"/>
              <a:t>NOT Require</a:t>
            </a:r>
            <a:r>
              <a:rPr lang="en-US" sz="2600" dirty="0"/>
              <a:t>:</a:t>
            </a:r>
          </a:p>
          <a:p>
            <a:pPr marL="342900" indent="-342900">
              <a:buFont typeface="Arial" panose="020B0604020202020204" pitchFamily="34" charset="0"/>
              <a:buChar char="•"/>
            </a:pPr>
            <a:r>
              <a:rPr lang="en-US" sz="2600" dirty="0" smtClean="0"/>
              <a:t>Vacation</a:t>
            </a:r>
            <a:r>
              <a:rPr lang="en-US" sz="2600" dirty="0"/>
              <a:t>, holiday, severance, or sick pay;</a:t>
            </a:r>
          </a:p>
          <a:p>
            <a:pPr marL="342900" indent="-342900">
              <a:buFont typeface="Arial" panose="020B0604020202020204" pitchFamily="34" charset="0"/>
              <a:buChar char="•"/>
            </a:pPr>
            <a:r>
              <a:rPr lang="en-US" sz="2600" dirty="0"/>
              <a:t>Meal or rest periods, holidays, vacations;</a:t>
            </a:r>
          </a:p>
          <a:p>
            <a:pPr marL="342900" indent="-342900">
              <a:buFont typeface="Arial" panose="020B0604020202020204" pitchFamily="34" charset="0"/>
              <a:buChar char="•"/>
            </a:pPr>
            <a:r>
              <a:rPr lang="en-US" sz="2600" dirty="0"/>
              <a:t>Premium pay for weekend/holiday work;</a:t>
            </a:r>
          </a:p>
          <a:p>
            <a:pPr marL="342900" indent="-342900">
              <a:buFont typeface="Arial" panose="020B0604020202020204" pitchFamily="34" charset="0"/>
              <a:buChar char="•"/>
            </a:pPr>
            <a:r>
              <a:rPr lang="en-US" sz="2600" dirty="0"/>
              <a:t>Fringe benefits.</a:t>
            </a:r>
          </a:p>
          <a:p>
            <a:endParaRPr lang="en-US" dirty="0"/>
          </a:p>
        </p:txBody>
      </p:sp>
    </p:spTree>
    <p:extLst>
      <p:ext uri="{BB962C8B-B14F-4D97-AF65-F5344CB8AC3E}">
        <p14:creationId xmlns:p14="http://schemas.microsoft.com/office/powerpoint/2010/main" val="150765338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bwMode="auto">
          <a:xfrm>
            <a:off x="1981201" y="228600"/>
            <a:ext cx="8278813"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dirty="0">
                <a:ea typeface="Minion Pro"/>
              </a:rPr>
              <a:t>Outside Sales Employees</a:t>
            </a:r>
          </a:p>
        </p:txBody>
      </p:sp>
      <p:sp>
        <p:nvSpPr>
          <p:cNvPr id="131074" name="Content Placeholder 2"/>
          <p:cNvSpPr>
            <a:spLocks noGrp="1"/>
          </p:cNvSpPr>
          <p:nvPr>
            <p:ph idx="1"/>
          </p:nvPr>
        </p:nvSpPr>
        <p:spPr bwMode="auto">
          <a:xfrm>
            <a:off x="666751" y="947739"/>
            <a:ext cx="10791824" cy="5335587"/>
          </a:xfrm>
          <a:noFill/>
          <a:ln>
            <a:miter lim="800000"/>
            <a:headEnd/>
            <a:tailEnd/>
          </a:ln>
        </p:spPr>
        <p:txBody>
          <a:bodyPr vert="horz" wrap="square" lIns="91440" tIns="45720" rIns="91440" bIns="45720" numCol="1" anchor="t" anchorCtr="0" compatLnSpc="1">
            <a:prstTxWarp prst="textNoShape">
              <a:avLst/>
            </a:prstTxWarp>
            <a:normAutofit/>
          </a:bodyPr>
          <a:lstStyle/>
          <a:p>
            <a:pPr marL="571500" indent="-571500">
              <a:buFont typeface="Arial" charset="0"/>
              <a:buChar char="•"/>
            </a:pPr>
            <a:r>
              <a:rPr lang="en-US" sz="4200" dirty="0">
                <a:solidFill>
                  <a:srgbClr val="262626"/>
                </a:solidFill>
              </a:rPr>
              <a:t>Primary duty is making sales</a:t>
            </a:r>
          </a:p>
          <a:p>
            <a:pPr marL="571500" indent="-571500">
              <a:buFont typeface="Arial" charset="0"/>
              <a:buChar char="•"/>
            </a:pPr>
            <a:r>
              <a:rPr lang="en-US" sz="4200" dirty="0">
                <a:solidFill>
                  <a:srgbClr val="262626"/>
                </a:solidFill>
              </a:rPr>
              <a:t>Customarily makes sales away from the employer’s office.</a:t>
            </a:r>
          </a:p>
          <a:p>
            <a:pPr marL="1028700" lvl="1" indent="-571500">
              <a:buFont typeface="Arial" charset="0"/>
              <a:buChar char="•"/>
            </a:pPr>
            <a:endParaRPr lang="en-US" sz="4200" dirty="0">
              <a:solidFill>
                <a:srgbClr val="262626"/>
              </a:solidFill>
            </a:endParaRPr>
          </a:p>
        </p:txBody>
      </p:sp>
    </p:spTree>
    <p:extLst>
      <p:ext uri="{BB962C8B-B14F-4D97-AF65-F5344CB8AC3E}">
        <p14:creationId xmlns:p14="http://schemas.microsoft.com/office/powerpoint/2010/main" val="223622876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p:nvPr>
        </p:nvSpPr>
        <p:spPr bwMode="auto">
          <a:xfrm>
            <a:off x="1828800" y="304800"/>
            <a:ext cx="8839200" cy="603250"/>
          </a:xfrm>
          <a:noFill/>
          <a:ln>
            <a:miter lim="800000"/>
            <a:headEnd/>
            <a:tailEnd/>
          </a:ln>
        </p:spPr>
        <p:txBody>
          <a:bodyPr vert="horz" wrap="square" lIns="91440" tIns="45720" rIns="91440" bIns="45720" numCol="1" anchor="t" anchorCtr="0" compatLnSpc="1">
            <a:prstTxWarp prst="textNoShape">
              <a:avLst/>
            </a:prstTxWarp>
            <a:normAutofit/>
          </a:bodyPr>
          <a:lstStyle/>
          <a:p>
            <a:pPr algn="ctr" eaLnBrk="1" hangingPunct="1"/>
            <a:r>
              <a:rPr lang="en-US" smtClean="0">
                <a:ea typeface="Minion Pro"/>
              </a:rPr>
              <a:t>Deductions Without Losing The Exemption</a:t>
            </a:r>
          </a:p>
        </p:txBody>
      </p:sp>
      <p:sp>
        <p:nvSpPr>
          <p:cNvPr id="108546" name="Content Placeholder 2"/>
          <p:cNvSpPr>
            <a:spLocks noGrp="1"/>
          </p:cNvSpPr>
          <p:nvPr>
            <p:ph idx="1"/>
          </p:nvPr>
        </p:nvSpPr>
        <p:spPr bwMode="auto">
          <a:xfrm>
            <a:off x="771525" y="914400"/>
            <a:ext cx="10563225" cy="5335588"/>
          </a:xfrm>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en-US" sz="2800" dirty="0">
                <a:solidFill>
                  <a:srgbClr val="262626"/>
                </a:solidFill>
              </a:rPr>
              <a:t>When can you deduct from an employee’s salary and not lose the exemption?</a:t>
            </a:r>
          </a:p>
          <a:p>
            <a:pPr marL="1028700" lvl="1" indent="-571500" eaLnBrk="1" hangingPunct="1">
              <a:buFont typeface="Arial" panose="020B0604020202020204" pitchFamily="34" charset="0"/>
              <a:buChar char="•"/>
            </a:pPr>
            <a:r>
              <a:rPr lang="en-US" sz="2800" dirty="0">
                <a:solidFill>
                  <a:srgbClr val="262626"/>
                </a:solidFill>
              </a:rPr>
              <a:t>Absence for one or more full days for personal reasons other than sickness or </a:t>
            </a:r>
            <a:r>
              <a:rPr lang="en-US" sz="2800" dirty="0" smtClean="0">
                <a:solidFill>
                  <a:srgbClr val="262626"/>
                </a:solidFill>
              </a:rPr>
              <a:t>disability</a:t>
            </a:r>
          </a:p>
          <a:p>
            <a:pPr marL="1028700" lvl="1" indent="-571500">
              <a:buFont typeface="Arial" panose="020B0604020202020204" pitchFamily="34" charset="0"/>
              <a:buChar char="•"/>
            </a:pPr>
            <a:r>
              <a:rPr lang="en-US" sz="2800" dirty="0">
                <a:solidFill>
                  <a:srgbClr val="262626"/>
                </a:solidFill>
              </a:rPr>
              <a:t>Employee performs no work during the </a:t>
            </a:r>
            <a:r>
              <a:rPr lang="en-US" sz="2800" dirty="0" smtClean="0">
                <a:solidFill>
                  <a:srgbClr val="262626"/>
                </a:solidFill>
              </a:rPr>
              <a:t>workweek</a:t>
            </a:r>
          </a:p>
          <a:p>
            <a:pPr marL="1028700" indent="-571500">
              <a:buFont typeface="Arial" charset="0"/>
              <a:buChar char="•"/>
            </a:pPr>
            <a:r>
              <a:rPr lang="en-US" sz="2800" dirty="0">
                <a:solidFill>
                  <a:srgbClr val="262626"/>
                </a:solidFill>
              </a:rPr>
              <a:t>Absence for one or more full days for sickness or disability  and deduction is made pursuant to a bona fide plan (e.g. short-term disability)</a:t>
            </a:r>
          </a:p>
          <a:p>
            <a:pPr marL="1028700" indent="-571500">
              <a:buFont typeface="Arial" charset="0"/>
              <a:buChar char="•"/>
            </a:pPr>
            <a:r>
              <a:rPr lang="en-US" sz="2800" dirty="0">
                <a:solidFill>
                  <a:srgbClr val="262626"/>
                </a:solidFill>
              </a:rPr>
              <a:t>Jury fees, witness fees, military pay</a:t>
            </a:r>
          </a:p>
          <a:p>
            <a:pPr marL="1028700" indent="-571500">
              <a:buFont typeface="Arial" charset="0"/>
              <a:buChar char="•"/>
            </a:pPr>
            <a:r>
              <a:rPr lang="en-US" sz="2800" dirty="0">
                <a:solidFill>
                  <a:srgbClr val="262626"/>
                </a:solidFill>
              </a:rPr>
              <a:t>Violation of major safety rule</a:t>
            </a:r>
          </a:p>
          <a:p>
            <a:pPr marL="1028700" indent="-571500">
              <a:buFont typeface="Arial" charset="0"/>
              <a:buChar char="•"/>
            </a:pPr>
            <a:r>
              <a:rPr lang="en-US" sz="2800" dirty="0">
                <a:solidFill>
                  <a:srgbClr val="262626"/>
                </a:solidFill>
              </a:rPr>
              <a:t>Suspension for violating a written workplace conduct rule</a:t>
            </a:r>
          </a:p>
          <a:p>
            <a:pPr marL="1028700" lvl="1" indent="-571500">
              <a:buFont typeface="Arial" panose="020B0604020202020204" pitchFamily="34" charset="0"/>
              <a:buChar char="•"/>
            </a:pPr>
            <a:endParaRPr lang="en-US" sz="2800" dirty="0">
              <a:solidFill>
                <a:srgbClr val="262626"/>
              </a:solidFill>
            </a:endParaRPr>
          </a:p>
          <a:p>
            <a:pPr lvl="1" eaLnBrk="1" hangingPunct="1"/>
            <a:endParaRPr lang="en-US" sz="4000" dirty="0">
              <a:solidFill>
                <a:srgbClr val="262626"/>
              </a:solidFill>
            </a:endParaRPr>
          </a:p>
          <a:p>
            <a:pPr marL="1371600" lvl="2" indent="-457200" eaLnBrk="1" hangingPunct="1">
              <a:buFont typeface="Arial" panose="020B0604020202020204" pitchFamily="34" charset="0"/>
              <a:buChar char="•"/>
            </a:pPr>
            <a:endParaRPr lang="en-US" sz="3100" dirty="0">
              <a:solidFill>
                <a:srgbClr val="262626"/>
              </a:solidFill>
            </a:endParaRPr>
          </a:p>
        </p:txBody>
      </p:sp>
    </p:spTree>
    <p:extLst>
      <p:ext uri="{BB962C8B-B14F-4D97-AF65-F5344CB8AC3E}">
        <p14:creationId xmlns:p14="http://schemas.microsoft.com/office/powerpoint/2010/main" val="415486889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08C2B-F707-4F88-94A6-262D9EA15A21}"/>
              </a:ext>
            </a:extLst>
          </p:cNvPr>
          <p:cNvSpPr>
            <a:spLocks noGrp="1"/>
          </p:cNvSpPr>
          <p:nvPr>
            <p:ph type="title"/>
          </p:nvPr>
        </p:nvSpPr>
        <p:spPr>
          <a:xfrm>
            <a:off x="1894138" y="1435138"/>
            <a:ext cx="8403724" cy="982944"/>
          </a:xfrm>
        </p:spPr>
        <p:txBody>
          <a:bodyPr>
            <a:normAutofit fontScale="90000"/>
          </a:bodyPr>
          <a:lstStyle/>
          <a:p>
            <a:r>
              <a:rPr lang="en-US" sz="7200" dirty="0" smtClean="0">
                <a:solidFill>
                  <a:srgbClr val="2A3620"/>
                </a:solidFill>
              </a:rPr>
              <a:t>7</a:t>
            </a:r>
            <a:endParaRPr lang="en-US" dirty="0"/>
          </a:p>
        </p:txBody>
      </p:sp>
      <p:sp>
        <p:nvSpPr>
          <p:cNvPr id="3" name="Text Placeholder 2">
            <a:extLst>
              <a:ext uri="{FF2B5EF4-FFF2-40B4-BE49-F238E27FC236}">
                <a16:creationId xmlns:a16="http://schemas.microsoft.com/office/drawing/2014/main" id="{C74A115B-4B42-43B8-A3F5-F7A014CD22E3}"/>
              </a:ext>
            </a:extLst>
          </p:cNvPr>
          <p:cNvSpPr>
            <a:spLocks noGrp="1"/>
          </p:cNvSpPr>
          <p:nvPr>
            <p:ph type="body" idx="1"/>
          </p:nvPr>
        </p:nvSpPr>
        <p:spPr>
          <a:xfrm>
            <a:off x="612475" y="2884599"/>
            <a:ext cx="10929667" cy="1500187"/>
          </a:xfrm>
        </p:spPr>
        <p:txBody>
          <a:bodyPr/>
          <a:lstStyle/>
          <a:p>
            <a:r>
              <a:rPr lang="en-US" sz="6000" b="1" cap="all" dirty="0" smtClean="0">
                <a:solidFill>
                  <a:srgbClr val="2A3620"/>
                </a:solidFill>
                <a:latin typeface="Minion Pro"/>
                <a:ea typeface="+mj-ea"/>
              </a:rPr>
              <a:t>Calculating hours worked</a:t>
            </a:r>
            <a:endParaRPr lang="en-US" sz="1800" dirty="0"/>
          </a:p>
        </p:txBody>
      </p:sp>
    </p:spTree>
    <p:extLst>
      <p:ext uri="{BB962C8B-B14F-4D97-AF65-F5344CB8AC3E}">
        <p14:creationId xmlns:p14="http://schemas.microsoft.com/office/powerpoint/2010/main" val="1687880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213646"/>
            <a:ext cx="8278588" cy="681839"/>
          </a:xfrm>
        </p:spPr>
        <p:txBody>
          <a:bodyPr>
            <a:noAutofit/>
          </a:bodyPr>
          <a:lstStyle/>
          <a:p>
            <a:pPr algn="ctr"/>
            <a:r>
              <a:rPr lang="en-US" sz="4000" dirty="0"/>
              <a:t>GENERAL RULES</a:t>
            </a:r>
          </a:p>
        </p:txBody>
      </p:sp>
      <p:sp>
        <p:nvSpPr>
          <p:cNvPr id="3" name="Content Placeholder 2"/>
          <p:cNvSpPr>
            <a:spLocks noGrp="1"/>
          </p:cNvSpPr>
          <p:nvPr>
            <p:ph idx="1"/>
          </p:nvPr>
        </p:nvSpPr>
        <p:spPr>
          <a:xfrm>
            <a:off x="876300" y="1034042"/>
            <a:ext cx="9377801" cy="5249619"/>
          </a:xfrm>
        </p:spPr>
        <p:txBody>
          <a:bodyPr/>
          <a:lstStyle/>
          <a:p>
            <a:pPr marL="342900" indent="-342900" algn="just">
              <a:buFont typeface="Arial" panose="020B0604020202020204" pitchFamily="34" charset="0"/>
              <a:buChar char="•"/>
            </a:pPr>
            <a:r>
              <a:rPr lang="en-US" sz="3600" dirty="0"/>
              <a:t>Employer must pay for all time employees are “suffered or permitted to work.”</a:t>
            </a:r>
          </a:p>
          <a:p>
            <a:pPr marL="342900" indent="-342900" algn="just">
              <a:buFont typeface="Arial" panose="020B0604020202020204" pitchFamily="34" charset="0"/>
              <a:buChar char="•"/>
            </a:pPr>
            <a:endParaRPr lang="en-US" sz="1400" dirty="0"/>
          </a:p>
          <a:p>
            <a:pPr marL="342900" indent="-342900" algn="just">
              <a:buFont typeface="Arial" panose="020B0604020202020204" pitchFamily="34" charset="0"/>
              <a:buChar char="•"/>
            </a:pPr>
            <a:r>
              <a:rPr lang="en-US" sz="3600" dirty="0"/>
              <a:t>It is the employer’s responsibility to make sure work is not performed if </a:t>
            </a:r>
            <a:r>
              <a:rPr lang="en-US" sz="3600" dirty="0" smtClean="0"/>
              <a:t>they don’t </a:t>
            </a:r>
            <a:r>
              <a:rPr lang="en-US" sz="3600" dirty="0"/>
              <a:t>want the work to be performed.</a:t>
            </a:r>
          </a:p>
          <a:p>
            <a:pPr marL="342900" indent="-342900" algn="just">
              <a:buFont typeface="Arial" panose="020B0604020202020204" pitchFamily="34" charset="0"/>
              <a:buChar char="•"/>
            </a:pPr>
            <a:endParaRPr lang="en-US" sz="1400" dirty="0"/>
          </a:p>
          <a:p>
            <a:pPr marL="342900" indent="-342900" algn="just">
              <a:buFont typeface="Arial" panose="020B0604020202020204" pitchFamily="34" charset="0"/>
              <a:buChar char="•"/>
            </a:pPr>
            <a:r>
              <a:rPr lang="en-US" sz="3600" dirty="0"/>
              <a:t>CAN discipline employees for violating “hours worked rules,” but CANNOT refuse to pay them.</a:t>
            </a:r>
          </a:p>
          <a:p>
            <a:endParaRPr lang="en-US" dirty="0"/>
          </a:p>
        </p:txBody>
      </p:sp>
    </p:spTree>
    <p:extLst>
      <p:ext uri="{BB962C8B-B14F-4D97-AF65-F5344CB8AC3E}">
        <p14:creationId xmlns:p14="http://schemas.microsoft.com/office/powerpoint/2010/main" val="379599435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179463"/>
            <a:ext cx="8278588" cy="716022"/>
          </a:xfrm>
        </p:spPr>
        <p:txBody>
          <a:bodyPr>
            <a:noAutofit/>
          </a:bodyPr>
          <a:lstStyle/>
          <a:p>
            <a:pPr algn="ctr"/>
            <a:r>
              <a:rPr lang="en-US" sz="4000" dirty="0"/>
              <a:t>Waiting </a:t>
            </a:r>
            <a:r>
              <a:rPr lang="en-US" sz="4000" dirty="0" smtClean="0"/>
              <a:t>Time/On-Call Time</a:t>
            </a:r>
            <a:endParaRPr lang="en-US" sz="4000" dirty="0"/>
          </a:p>
        </p:txBody>
      </p:sp>
      <p:sp>
        <p:nvSpPr>
          <p:cNvPr id="3" name="Content Placeholder 2"/>
          <p:cNvSpPr>
            <a:spLocks noGrp="1"/>
          </p:cNvSpPr>
          <p:nvPr>
            <p:ph idx="1"/>
          </p:nvPr>
        </p:nvSpPr>
        <p:spPr>
          <a:xfrm>
            <a:off x="1057275" y="1145136"/>
            <a:ext cx="9196826" cy="5138524"/>
          </a:xfrm>
        </p:spPr>
        <p:txBody>
          <a:bodyPr>
            <a:normAutofit/>
          </a:bodyPr>
          <a:lstStyle/>
          <a:p>
            <a:pPr marL="342900" indent="-342900">
              <a:buFont typeface="Arial" panose="020B0604020202020204" pitchFamily="34" charset="0"/>
              <a:buChar char="•"/>
            </a:pPr>
            <a:endParaRPr lang="en-US" sz="1050" dirty="0"/>
          </a:p>
          <a:p>
            <a:pPr marL="342900" indent="-342900" algn="just">
              <a:buFont typeface="Arial" panose="020B0604020202020204" pitchFamily="34" charset="0"/>
              <a:buChar char="•"/>
            </a:pPr>
            <a:r>
              <a:rPr lang="en-US" sz="3600" dirty="0"/>
              <a:t>Is the employee:</a:t>
            </a:r>
          </a:p>
          <a:p>
            <a:pPr marL="800100" lvl="1" indent="-342900" algn="just">
              <a:buFont typeface="Arial" panose="020B0604020202020204" pitchFamily="34" charset="0"/>
              <a:buChar char="•"/>
            </a:pPr>
            <a:r>
              <a:rPr lang="en-US" sz="3600" dirty="0"/>
              <a:t>“Engaged to wait” (compensable) or </a:t>
            </a:r>
          </a:p>
          <a:p>
            <a:pPr marL="800100" lvl="1" indent="-342900" algn="just">
              <a:buFont typeface="Arial" panose="020B0604020202020204" pitchFamily="34" charset="0"/>
              <a:buChar char="•"/>
            </a:pPr>
            <a:r>
              <a:rPr lang="en-US" sz="3600" dirty="0"/>
              <a:t>“Waiting to be engaged” (not compensable</a:t>
            </a:r>
            <a:r>
              <a:rPr lang="en-US" sz="3600" dirty="0" smtClean="0"/>
              <a:t>)</a:t>
            </a:r>
          </a:p>
          <a:p>
            <a:pPr marL="342900" indent="-342900" algn="just">
              <a:buFont typeface="Arial" panose="020B0604020202020204" pitchFamily="34" charset="0"/>
              <a:buChar char="•"/>
            </a:pPr>
            <a:r>
              <a:rPr lang="en-US" sz="3600" u="sng" dirty="0" smtClean="0"/>
              <a:t>Issue </a:t>
            </a:r>
            <a:r>
              <a:rPr lang="en-US" sz="3600" u="sng" dirty="0"/>
              <a:t>is whether the employee can use idle or inactive time effectively to pursue his or her own goals</a:t>
            </a:r>
            <a:r>
              <a:rPr lang="en-US" sz="3600" dirty="0"/>
              <a:t>.</a:t>
            </a:r>
          </a:p>
          <a:p>
            <a:endParaRPr lang="en-US" dirty="0"/>
          </a:p>
        </p:txBody>
      </p:sp>
    </p:spTree>
    <p:extLst>
      <p:ext uri="{BB962C8B-B14F-4D97-AF65-F5344CB8AC3E}">
        <p14:creationId xmlns:p14="http://schemas.microsoft.com/office/powerpoint/2010/main" val="92349763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196554"/>
            <a:ext cx="8278588" cy="698931"/>
          </a:xfrm>
        </p:spPr>
        <p:txBody>
          <a:bodyPr>
            <a:noAutofit/>
          </a:bodyPr>
          <a:lstStyle/>
          <a:p>
            <a:pPr algn="ctr"/>
            <a:r>
              <a:rPr lang="en-US" sz="4000" dirty="0"/>
              <a:t>Rest Periods</a:t>
            </a:r>
          </a:p>
        </p:txBody>
      </p:sp>
      <p:sp>
        <p:nvSpPr>
          <p:cNvPr id="3" name="Content Placeholder 2"/>
          <p:cNvSpPr>
            <a:spLocks noGrp="1"/>
          </p:cNvSpPr>
          <p:nvPr>
            <p:ph idx="1"/>
          </p:nvPr>
        </p:nvSpPr>
        <p:spPr>
          <a:xfrm>
            <a:off x="1152525" y="1136592"/>
            <a:ext cx="9101576" cy="5147069"/>
          </a:xfrm>
        </p:spPr>
        <p:txBody>
          <a:bodyPr/>
          <a:lstStyle/>
          <a:p>
            <a:pPr marL="342900" indent="-342900">
              <a:spcBef>
                <a:spcPts val="0"/>
              </a:spcBef>
              <a:buFont typeface="Arial" panose="020B0604020202020204" pitchFamily="34" charset="0"/>
              <a:buChar char="•"/>
            </a:pPr>
            <a:r>
              <a:rPr lang="en-US" sz="3200" dirty="0"/>
              <a:t>Rest/meal periods up to 20 minutes are compensable.</a:t>
            </a:r>
          </a:p>
          <a:p>
            <a:pPr marL="1257300" lvl="2" indent="-342900">
              <a:spcBef>
                <a:spcPts val="0"/>
              </a:spcBef>
              <a:buFont typeface="Arial" panose="020B0604020202020204" pitchFamily="34" charset="0"/>
              <a:buChar char="•"/>
            </a:pPr>
            <a:r>
              <a:rPr lang="en-US" sz="3200" dirty="0"/>
              <a:t>Coffee breaks;</a:t>
            </a:r>
          </a:p>
          <a:p>
            <a:pPr marL="1257300" lvl="2" indent="-342900">
              <a:spcBef>
                <a:spcPts val="0"/>
              </a:spcBef>
              <a:buFont typeface="Arial" panose="020B0604020202020204" pitchFamily="34" charset="0"/>
              <a:buChar char="•"/>
            </a:pPr>
            <a:r>
              <a:rPr lang="en-US" sz="3200" dirty="0"/>
              <a:t>Snack breaks;</a:t>
            </a:r>
          </a:p>
          <a:p>
            <a:pPr marL="1257300" lvl="2" indent="-342900">
              <a:spcBef>
                <a:spcPts val="0"/>
              </a:spcBef>
              <a:buFont typeface="Arial" panose="020B0604020202020204" pitchFamily="34" charset="0"/>
              <a:buChar char="•"/>
            </a:pPr>
            <a:r>
              <a:rPr lang="en-US" sz="3200" dirty="0"/>
              <a:t>Smoking breaks</a:t>
            </a:r>
            <a:r>
              <a:rPr lang="en-US" sz="3200" dirty="0" smtClean="0"/>
              <a:t>.</a:t>
            </a:r>
          </a:p>
          <a:p>
            <a:pPr marL="457200" indent="-457200">
              <a:buFont typeface="Arial" panose="020B0604020202020204" pitchFamily="34" charset="0"/>
              <a:buChar char="•"/>
            </a:pPr>
            <a:r>
              <a:rPr lang="en-US" sz="3200" dirty="0"/>
              <a:t>Bona fide meal periods are not compensable.</a:t>
            </a:r>
          </a:p>
          <a:p>
            <a:pPr marL="1028700" lvl="2" indent="-571500">
              <a:buFont typeface="Arial" panose="020B0604020202020204" pitchFamily="34" charset="0"/>
              <a:buChar char="•"/>
            </a:pPr>
            <a:r>
              <a:rPr lang="en-US" sz="3200" dirty="0"/>
              <a:t>At least 30 minutes in length</a:t>
            </a:r>
          </a:p>
          <a:p>
            <a:pPr marL="1028700" lvl="2" indent="-571500">
              <a:buFont typeface="Arial" panose="020B0604020202020204" pitchFamily="34" charset="0"/>
              <a:buChar char="•"/>
            </a:pPr>
            <a:r>
              <a:rPr lang="en-US" sz="3200" dirty="0"/>
              <a:t>Completely relieved from duty</a:t>
            </a:r>
          </a:p>
          <a:p>
            <a:pPr marL="342900" indent="-342900">
              <a:spcBef>
                <a:spcPts val="0"/>
              </a:spcBef>
              <a:buFont typeface="Arial" panose="020B0604020202020204" pitchFamily="34" charset="0"/>
              <a:buChar char="•"/>
            </a:pPr>
            <a:endParaRPr lang="en-US" sz="2800" dirty="0"/>
          </a:p>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9753" y="1880559"/>
            <a:ext cx="1896427" cy="12619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945167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196554"/>
            <a:ext cx="8278588" cy="698931"/>
          </a:xfrm>
        </p:spPr>
        <p:txBody>
          <a:bodyPr>
            <a:noAutofit/>
          </a:bodyPr>
          <a:lstStyle/>
          <a:p>
            <a:pPr algn="ctr"/>
            <a:r>
              <a:rPr lang="en-US" sz="4000" dirty="0"/>
              <a:t>Training </a:t>
            </a:r>
            <a:r>
              <a:rPr lang="en-US" sz="4000" dirty="0" smtClean="0"/>
              <a:t>Time</a:t>
            </a:r>
            <a:endParaRPr lang="en-US" sz="4000" dirty="0"/>
          </a:p>
        </p:txBody>
      </p:sp>
      <p:sp>
        <p:nvSpPr>
          <p:cNvPr id="3" name="Content Placeholder 2"/>
          <p:cNvSpPr>
            <a:spLocks noGrp="1"/>
          </p:cNvSpPr>
          <p:nvPr>
            <p:ph idx="1"/>
          </p:nvPr>
        </p:nvSpPr>
        <p:spPr>
          <a:xfrm>
            <a:off x="857249" y="1085316"/>
            <a:ext cx="10598629" cy="5198344"/>
          </a:xfrm>
        </p:spPr>
        <p:txBody>
          <a:bodyPr numCol="1">
            <a:normAutofit/>
          </a:bodyPr>
          <a:lstStyle/>
          <a:p>
            <a:r>
              <a:rPr lang="en-US" sz="4000" u="sng" dirty="0"/>
              <a:t>Do NOT have to include </a:t>
            </a:r>
            <a:r>
              <a:rPr lang="en-US" sz="4000" u="sng" dirty="0" smtClean="0"/>
              <a:t>as hours worked IF</a:t>
            </a:r>
            <a:r>
              <a:rPr lang="en-US" sz="4000" u="sng" dirty="0"/>
              <a:t>:</a:t>
            </a:r>
            <a:endParaRPr lang="en-US" sz="3200" dirty="0"/>
          </a:p>
          <a:p>
            <a:pPr marL="514350" indent="-514350">
              <a:buFont typeface="+mj-lt"/>
              <a:buAutoNum type="arabicPeriod"/>
            </a:pPr>
            <a:r>
              <a:rPr lang="en-US" sz="3200" dirty="0" smtClean="0"/>
              <a:t>Attendance </a:t>
            </a:r>
            <a:r>
              <a:rPr lang="en-US" sz="3200" dirty="0"/>
              <a:t>is outside of the employee's regular working hours;</a:t>
            </a:r>
          </a:p>
          <a:p>
            <a:pPr marL="514350" indent="-514350">
              <a:buFont typeface="+mj-lt"/>
              <a:buAutoNum type="arabicPeriod"/>
            </a:pPr>
            <a:r>
              <a:rPr lang="en-US" sz="3200" dirty="0" smtClean="0"/>
              <a:t>Attendance </a:t>
            </a:r>
            <a:r>
              <a:rPr lang="en-US" sz="3200" dirty="0"/>
              <a:t>is voluntary;</a:t>
            </a:r>
          </a:p>
          <a:p>
            <a:pPr marL="514350" indent="-514350">
              <a:buFont typeface="+mj-lt"/>
              <a:buAutoNum type="arabicPeriod" startAt="3"/>
            </a:pPr>
            <a:r>
              <a:rPr lang="en-US" sz="3200" dirty="0" smtClean="0">
                <a:solidFill>
                  <a:prstClr val="black">
                    <a:lumMod val="85000"/>
                    <a:lumOff val="15000"/>
                  </a:prstClr>
                </a:solidFill>
              </a:rPr>
              <a:t>The </a:t>
            </a:r>
            <a:r>
              <a:rPr lang="en-US" sz="3200" dirty="0">
                <a:solidFill>
                  <a:prstClr val="black">
                    <a:lumMod val="85000"/>
                    <a:lumOff val="15000"/>
                  </a:prstClr>
                </a:solidFill>
              </a:rPr>
              <a:t>course is not directly related to the employee's job; and</a:t>
            </a:r>
          </a:p>
          <a:p>
            <a:pPr marL="514350" indent="-514350">
              <a:buFont typeface="+mj-lt"/>
              <a:buAutoNum type="arabicPeriod" startAt="3"/>
            </a:pPr>
            <a:r>
              <a:rPr lang="en-US" sz="3200" dirty="0">
                <a:solidFill>
                  <a:prstClr val="black">
                    <a:lumMod val="85000"/>
                    <a:lumOff val="15000"/>
                  </a:prstClr>
                </a:solidFill>
              </a:rPr>
              <a:t>The employee does not perform any productive work during such attendance.</a:t>
            </a:r>
          </a:p>
          <a:p>
            <a:pPr marL="342900" indent="-342900">
              <a:buFont typeface="Arial" panose="020B0604020202020204" pitchFamily="34" charset="0"/>
              <a:buChar char="•"/>
            </a:pPr>
            <a:endParaRPr lang="en-US" sz="3200" u="sng" dirty="0"/>
          </a:p>
        </p:txBody>
      </p:sp>
    </p:spTree>
    <p:extLst>
      <p:ext uri="{BB962C8B-B14F-4D97-AF65-F5344CB8AC3E}">
        <p14:creationId xmlns:p14="http://schemas.microsoft.com/office/powerpoint/2010/main" val="296449214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205100"/>
            <a:ext cx="8278588" cy="690385"/>
          </a:xfrm>
        </p:spPr>
        <p:txBody>
          <a:bodyPr>
            <a:noAutofit/>
          </a:bodyPr>
          <a:lstStyle/>
          <a:p>
            <a:pPr algn="ctr"/>
            <a:r>
              <a:rPr lang="en-US" sz="4000" dirty="0"/>
              <a:t>Apprenticeship Programs</a:t>
            </a:r>
          </a:p>
        </p:txBody>
      </p:sp>
      <p:sp>
        <p:nvSpPr>
          <p:cNvPr id="3" name="Content Placeholder 2"/>
          <p:cNvSpPr>
            <a:spLocks noGrp="1"/>
          </p:cNvSpPr>
          <p:nvPr>
            <p:ph idx="1"/>
          </p:nvPr>
        </p:nvSpPr>
        <p:spPr>
          <a:xfrm>
            <a:off x="819150" y="1153682"/>
            <a:ext cx="10391775" cy="5129978"/>
          </a:xfrm>
        </p:spPr>
        <p:txBody>
          <a:bodyPr>
            <a:normAutofit/>
          </a:bodyPr>
          <a:lstStyle/>
          <a:p>
            <a:r>
              <a:rPr lang="en-US" sz="3600" u="sng" dirty="0"/>
              <a:t>Do NOT have to include as hours worked IF:</a:t>
            </a:r>
          </a:p>
          <a:p>
            <a:pPr marL="342900" indent="-342900">
              <a:buFont typeface="Arial" panose="020B0604020202020204" pitchFamily="34" charset="0"/>
              <a:buChar char="•"/>
            </a:pPr>
            <a:endParaRPr lang="en-US" sz="500" dirty="0"/>
          </a:p>
          <a:p>
            <a:pPr marL="742950" indent="-742950">
              <a:buFont typeface="+mj-lt"/>
              <a:buAutoNum type="arabicPeriod"/>
            </a:pPr>
            <a:r>
              <a:rPr lang="en-US" sz="3600" dirty="0"/>
              <a:t>Written apprenticeship agreement;</a:t>
            </a:r>
          </a:p>
          <a:p>
            <a:pPr marL="742950" indent="-742950">
              <a:buAutoNum type="arabicPeriod"/>
            </a:pPr>
            <a:endParaRPr lang="en-US" sz="1300" dirty="0"/>
          </a:p>
          <a:p>
            <a:r>
              <a:rPr lang="en-US" sz="3600" dirty="0"/>
              <a:t>2.    Meets DOL apprenticeship standards; </a:t>
            </a:r>
            <a:r>
              <a:rPr lang="en-US" sz="3600" dirty="0" smtClean="0"/>
              <a:t>and</a:t>
            </a:r>
            <a:endParaRPr lang="en-US" sz="3600" dirty="0"/>
          </a:p>
          <a:p>
            <a:endParaRPr lang="en-US" sz="1200" dirty="0"/>
          </a:p>
          <a:p>
            <a:pPr marL="800100" indent="-800100"/>
            <a:r>
              <a:rPr lang="en-US" sz="3600" dirty="0"/>
              <a:t>3.    Time in program does not involve </a:t>
            </a:r>
            <a:r>
              <a:rPr lang="en-US" sz="3600" dirty="0" smtClean="0"/>
              <a:t>productive work or </a:t>
            </a:r>
            <a:r>
              <a:rPr lang="en-US" sz="3600" dirty="0"/>
              <a:t>the apprentice’s </a:t>
            </a:r>
            <a:r>
              <a:rPr lang="en-US" sz="3600" dirty="0" smtClean="0"/>
              <a:t>regular </a:t>
            </a:r>
            <a:r>
              <a:rPr lang="en-US" sz="3600" dirty="0"/>
              <a:t>duties.</a:t>
            </a:r>
            <a:endParaRPr lang="en-US" dirty="0"/>
          </a:p>
        </p:txBody>
      </p:sp>
    </p:spTree>
    <p:extLst>
      <p:ext uri="{BB962C8B-B14F-4D97-AF65-F5344CB8AC3E}">
        <p14:creationId xmlns:p14="http://schemas.microsoft.com/office/powerpoint/2010/main" val="168650210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159658"/>
            <a:ext cx="8278588" cy="735827"/>
          </a:xfrm>
        </p:spPr>
        <p:txBody>
          <a:bodyPr>
            <a:noAutofit/>
          </a:bodyPr>
          <a:lstStyle/>
          <a:p>
            <a:pPr algn="ctr"/>
            <a:r>
              <a:rPr lang="en-US" sz="4000" dirty="0"/>
              <a:t>Travel Time </a:t>
            </a:r>
          </a:p>
        </p:txBody>
      </p:sp>
      <p:sp>
        <p:nvSpPr>
          <p:cNvPr id="3" name="Content Placeholder 2"/>
          <p:cNvSpPr>
            <a:spLocks noGrp="1"/>
          </p:cNvSpPr>
          <p:nvPr>
            <p:ph idx="1"/>
          </p:nvPr>
        </p:nvSpPr>
        <p:spPr>
          <a:xfrm>
            <a:off x="771524" y="1093862"/>
            <a:ext cx="10692982" cy="5189798"/>
          </a:xfrm>
        </p:spPr>
        <p:txBody>
          <a:bodyPr>
            <a:normAutofit/>
          </a:bodyPr>
          <a:lstStyle/>
          <a:p>
            <a:pPr marL="342900" indent="-342900">
              <a:spcBef>
                <a:spcPts val="0"/>
              </a:spcBef>
              <a:buFont typeface="Arial" panose="020B0604020202020204" pitchFamily="34" charset="0"/>
              <a:buChar char="•"/>
            </a:pPr>
            <a:r>
              <a:rPr lang="en-US" sz="3000" u="sng" dirty="0"/>
              <a:t>General rule</a:t>
            </a:r>
            <a:r>
              <a:rPr lang="en-US" sz="3000" dirty="0"/>
              <a:t>: travel time to and from place of performing the employee’s principal activity is not compensable</a:t>
            </a:r>
          </a:p>
          <a:p>
            <a:pPr marL="342900" indent="-342900">
              <a:spcBef>
                <a:spcPts val="0"/>
              </a:spcBef>
              <a:buFont typeface="Arial" panose="020B0604020202020204" pitchFamily="34" charset="0"/>
              <a:buChar char="•"/>
            </a:pPr>
            <a:r>
              <a:rPr lang="en-US" sz="3000" dirty="0" smtClean="0"/>
              <a:t>Normal </a:t>
            </a:r>
            <a:r>
              <a:rPr lang="en-US" sz="3000" dirty="0"/>
              <a:t>travel home-to-work is not compensable.</a:t>
            </a:r>
          </a:p>
          <a:p>
            <a:pPr marL="342900" indent="-342900">
              <a:spcBef>
                <a:spcPts val="0"/>
              </a:spcBef>
              <a:buFont typeface="Arial" panose="020B0604020202020204" pitchFamily="34" charset="0"/>
              <a:buChar char="•"/>
            </a:pPr>
            <a:r>
              <a:rPr lang="en-US" sz="3000" dirty="0" smtClean="0"/>
              <a:t>Travel </a:t>
            </a:r>
            <a:r>
              <a:rPr lang="en-US" sz="3000" dirty="0"/>
              <a:t>home-to-work in emergency situations may be compensable</a:t>
            </a:r>
            <a:r>
              <a:rPr lang="en-US" sz="3000" dirty="0" smtClean="0"/>
              <a:t>.</a:t>
            </a:r>
          </a:p>
          <a:p>
            <a:pPr marL="342900" indent="-342900">
              <a:buFont typeface="Arial" panose="020B0604020202020204" pitchFamily="34" charset="0"/>
              <a:buChar char="•"/>
            </a:pPr>
            <a:r>
              <a:rPr lang="en-US" sz="3000" dirty="0"/>
              <a:t>Travel “in a day’s work” is compensable.  </a:t>
            </a:r>
          </a:p>
          <a:p>
            <a:pPr marL="1257300" lvl="2" indent="-342900">
              <a:buFont typeface="Arial" panose="020B0604020202020204" pitchFamily="34" charset="0"/>
              <a:buChar char="•"/>
            </a:pPr>
            <a:r>
              <a:rPr lang="en-US" sz="3000" dirty="0"/>
              <a:t>E.g., travel from job site to job site during regular work day.</a:t>
            </a:r>
          </a:p>
          <a:p>
            <a:pPr marL="342900" indent="-342900">
              <a:spcBef>
                <a:spcPts val="0"/>
              </a:spcBef>
              <a:buFont typeface="Arial" panose="020B0604020202020204" pitchFamily="34" charset="0"/>
              <a:buChar char="•"/>
            </a:pP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2792" y="4618833"/>
            <a:ext cx="2424029" cy="1486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1188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174172"/>
            <a:ext cx="8278588" cy="721313"/>
          </a:xfrm>
        </p:spPr>
        <p:txBody>
          <a:bodyPr>
            <a:noAutofit/>
          </a:bodyPr>
          <a:lstStyle/>
          <a:p>
            <a:pPr algn="ctr"/>
            <a:r>
              <a:rPr lang="en-US" sz="4000" dirty="0"/>
              <a:t>Travel Time</a:t>
            </a:r>
          </a:p>
        </p:txBody>
      </p:sp>
      <p:sp>
        <p:nvSpPr>
          <p:cNvPr id="3" name="Content Placeholder 2"/>
          <p:cNvSpPr>
            <a:spLocks noGrp="1"/>
          </p:cNvSpPr>
          <p:nvPr>
            <p:ph idx="1"/>
          </p:nvPr>
        </p:nvSpPr>
        <p:spPr>
          <a:xfrm>
            <a:off x="857250" y="1219200"/>
            <a:ext cx="10067925" cy="5064460"/>
          </a:xfrm>
        </p:spPr>
        <p:txBody>
          <a:bodyPr>
            <a:normAutofit/>
          </a:bodyPr>
          <a:lstStyle/>
          <a:p>
            <a:pPr marL="342900" indent="-342900">
              <a:buFont typeface="Arial" panose="020B0604020202020204" pitchFamily="34" charset="0"/>
              <a:buChar char="•"/>
            </a:pPr>
            <a:r>
              <a:rPr lang="en-US" sz="3600" dirty="0"/>
              <a:t>Travel “away from home” </a:t>
            </a:r>
            <a:r>
              <a:rPr lang="en-US" sz="3600" b="1" u="sng" dirty="0" smtClean="0"/>
              <a:t>IS</a:t>
            </a:r>
            <a:r>
              <a:rPr lang="en-US" sz="3600" u="sng" dirty="0" smtClean="0"/>
              <a:t> compensable </a:t>
            </a:r>
            <a:r>
              <a:rPr lang="en-US" sz="3600" dirty="0" smtClean="0"/>
              <a:t>IF:  </a:t>
            </a:r>
            <a:endParaRPr lang="en-US" sz="3600" dirty="0"/>
          </a:p>
          <a:p>
            <a:pPr marL="800100" lvl="1" indent="-342900">
              <a:buFont typeface="Arial" panose="020B0604020202020204" pitchFamily="34" charset="0"/>
              <a:buChar char="•"/>
            </a:pPr>
            <a:r>
              <a:rPr lang="en-US" sz="3600" dirty="0"/>
              <a:t>T</a:t>
            </a:r>
            <a:r>
              <a:rPr lang="en-US" sz="3600" dirty="0" smtClean="0"/>
              <a:t>he </a:t>
            </a:r>
            <a:r>
              <a:rPr lang="en-US" sz="3600" dirty="0"/>
              <a:t>work requires an overnight stay; and</a:t>
            </a:r>
          </a:p>
          <a:p>
            <a:pPr marL="800100" lvl="1" indent="-342900">
              <a:buFont typeface="Arial" panose="020B0604020202020204" pitchFamily="34" charset="0"/>
              <a:buChar char="•"/>
            </a:pPr>
            <a:r>
              <a:rPr lang="en-US" sz="3600" dirty="0"/>
              <a:t>Employee travels during normal working hours (including working hour equivalent on weekends).</a:t>
            </a:r>
            <a:endParaRPr lang="en-US" dirty="0"/>
          </a:p>
        </p:txBody>
      </p:sp>
    </p:spTree>
    <p:extLst>
      <p:ext uri="{BB962C8B-B14F-4D97-AF65-F5344CB8AC3E}">
        <p14:creationId xmlns:p14="http://schemas.microsoft.com/office/powerpoint/2010/main" val="2949254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 JERSEY WAGE &amp; HOUR</a:t>
            </a:r>
            <a:endParaRPr lang="en-US" dirty="0"/>
          </a:p>
        </p:txBody>
      </p:sp>
      <p:sp>
        <p:nvSpPr>
          <p:cNvPr id="3" name="Content Placeholder 2"/>
          <p:cNvSpPr>
            <a:spLocks noGrp="1"/>
          </p:cNvSpPr>
          <p:nvPr>
            <p:ph idx="1"/>
          </p:nvPr>
        </p:nvSpPr>
        <p:spPr>
          <a:xfrm>
            <a:off x="602018" y="948362"/>
            <a:ext cx="11431831" cy="5335299"/>
          </a:xfrm>
        </p:spPr>
        <p:txBody>
          <a:bodyPr>
            <a:normAutofit/>
          </a:bodyPr>
          <a:lstStyle/>
          <a:p>
            <a:pPr>
              <a:spcBef>
                <a:spcPts val="0"/>
              </a:spcBef>
            </a:pPr>
            <a:r>
              <a:rPr lang="en-US" sz="3400" dirty="0"/>
              <a:t>The New Jersey Division of Wage and Hour </a:t>
            </a:r>
            <a:r>
              <a:rPr lang="en-US" sz="3400" dirty="0" smtClean="0"/>
              <a:t>Compliance</a:t>
            </a:r>
            <a:r>
              <a:rPr lang="en-US" sz="3400" dirty="0"/>
              <a:t> </a:t>
            </a:r>
            <a:endParaRPr lang="en-US" sz="3400" dirty="0" smtClean="0"/>
          </a:p>
          <a:p>
            <a:pPr>
              <a:spcBef>
                <a:spcPts val="0"/>
              </a:spcBef>
            </a:pPr>
            <a:r>
              <a:rPr lang="en-US" sz="3400" dirty="0" smtClean="0"/>
              <a:t>enforces </a:t>
            </a:r>
            <a:r>
              <a:rPr lang="en-US" sz="3400" dirty="0"/>
              <a:t>New Jersey State Labor Laws </a:t>
            </a:r>
            <a:r>
              <a:rPr lang="en-US" sz="3400" dirty="0" smtClean="0"/>
              <a:t>regarding:</a:t>
            </a:r>
          </a:p>
          <a:p>
            <a:pPr marL="342900" indent="-342900">
              <a:buFont typeface="Arial" panose="020B0604020202020204" pitchFamily="34" charset="0"/>
              <a:buChar char="•"/>
            </a:pPr>
            <a:r>
              <a:rPr lang="en-US" sz="3400" dirty="0" smtClean="0"/>
              <a:t>minimum </a:t>
            </a:r>
            <a:r>
              <a:rPr lang="en-US" sz="3400" dirty="0"/>
              <a:t>wage, </a:t>
            </a:r>
            <a:endParaRPr lang="en-US" sz="3400" dirty="0" smtClean="0"/>
          </a:p>
          <a:p>
            <a:pPr marL="342900" indent="-342900">
              <a:buFont typeface="Arial" panose="020B0604020202020204" pitchFamily="34" charset="0"/>
              <a:buChar char="•"/>
            </a:pPr>
            <a:r>
              <a:rPr lang="en-US" sz="3400" dirty="0" smtClean="0"/>
              <a:t>earned </a:t>
            </a:r>
            <a:r>
              <a:rPr lang="en-US" sz="3400" dirty="0"/>
              <a:t>sick leave, </a:t>
            </a:r>
            <a:endParaRPr lang="en-US" sz="3400" dirty="0" smtClean="0"/>
          </a:p>
          <a:p>
            <a:pPr marL="342900" indent="-342900">
              <a:buFont typeface="Arial" panose="020B0604020202020204" pitchFamily="34" charset="0"/>
              <a:buChar char="•"/>
            </a:pPr>
            <a:r>
              <a:rPr lang="en-US" sz="3400" dirty="0" smtClean="0"/>
              <a:t>methods </a:t>
            </a:r>
            <a:r>
              <a:rPr lang="en-US" sz="3400" dirty="0"/>
              <a:t>of wage payment, </a:t>
            </a:r>
            <a:endParaRPr lang="en-US" sz="3400" dirty="0" smtClean="0"/>
          </a:p>
          <a:p>
            <a:pPr marL="342900" indent="-342900">
              <a:buFont typeface="Arial" panose="020B0604020202020204" pitchFamily="34" charset="0"/>
              <a:buChar char="•"/>
            </a:pPr>
            <a:r>
              <a:rPr lang="en-US" sz="3400" dirty="0" smtClean="0"/>
              <a:t>child </a:t>
            </a:r>
            <a:r>
              <a:rPr lang="en-US" sz="3400" dirty="0"/>
              <a:t>labor, and </a:t>
            </a:r>
            <a:endParaRPr lang="en-US" sz="3400" dirty="0" smtClean="0"/>
          </a:p>
          <a:p>
            <a:pPr marL="342900" indent="-342900">
              <a:buFont typeface="Arial" panose="020B0604020202020204" pitchFamily="34" charset="0"/>
              <a:buChar char="•"/>
            </a:pPr>
            <a:r>
              <a:rPr lang="en-US" sz="3400" dirty="0" smtClean="0"/>
              <a:t>workplace </a:t>
            </a:r>
            <a:r>
              <a:rPr lang="en-US" sz="3400" dirty="0"/>
              <a:t>labor standards. </a:t>
            </a:r>
          </a:p>
        </p:txBody>
      </p:sp>
    </p:spTree>
    <p:extLst>
      <p:ext uri="{BB962C8B-B14F-4D97-AF65-F5344CB8AC3E}">
        <p14:creationId xmlns:p14="http://schemas.microsoft.com/office/powerpoint/2010/main" val="302648142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3" y="174172"/>
            <a:ext cx="8278588" cy="721313"/>
          </a:xfrm>
        </p:spPr>
        <p:txBody>
          <a:bodyPr>
            <a:noAutofit/>
          </a:bodyPr>
          <a:lstStyle/>
          <a:p>
            <a:pPr algn="ctr"/>
            <a:r>
              <a:rPr lang="en-US" sz="4000" dirty="0"/>
              <a:t>Travel Time</a:t>
            </a:r>
          </a:p>
        </p:txBody>
      </p:sp>
      <p:sp>
        <p:nvSpPr>
          <p:cNvPr id="3" name="Content Placeholder 2"/>
          <p:cNvSpPr>
            <a:spLocks noGrp="1"/>
          </p:cNvSpPr>
          <p:nvPr>
            <p:ph idx="1"/>
          </p:nvPr>
        </p:nvSpPr>
        <p:spPr>
          <a:xfrm>
            <a:off x="800100" y="1088572"/>
            <a:ext cx="9454001" cy="5195089"/>
          </a:xfrm>
        </p:spPr>
        <p:txBody>
          <a:bodyPr/>
          <a:lstStyle/>
          <a:p>
            <a:pPr marL="342900" indent="-342900">
              <a:buFont typeface="Arial" panose="020B0604020202020204" pitchFamily="34" charset="0"/>
              <a:buChar char="•"/>
            </a:pPr>
            <a:r>
              <a:rPr lang="en-US" sz="3600" dirty="0"/>
              <a:t>Travel </a:t>
            </a:r>
            <a:r>
              <a:rPr lang="en-US" sz="3600" dirty="0" smtClean="0"/>
              <a:t>“away </a:t>
            </a:r>
            <a:r>
              <a:rPr lang="en-US" sz="3600" dirty="0"/>
              <a:t>from </a:t>
            </a:r>
            <a:r>
              <a:rPr lang="en-US" sz="3600" dirty="0" smtClean="0"/>
              <a:t>home” </a:t>
            </a:r>
            <a:r>
              <a:rPr lang="en-US" sz="3600" dirty="0"/>
              <a:t>is </a:t>
            </a:r>
            <a:r>
              <a:rPr lang="en-US" sz="3600" b="1" u="sng" dirty="0" smtClean="0"/>
              <a:t>NOT</a:t>
            </a:r>
            <a:r>
              <a:rPr lang="en-US" sz="3600" dirty="0" smtClean="0"/>
              <a:t> </a:t>
            </a:r>
            <a:r>
              <a:rPr lang="en-US" sz="3600" u="sng" dirty="0"/>
              <a:t>compensable</a:t>
            </a:r>
            <a:r>
              <a:rPr lang="en-US" sz="3600" dirty="0"/>
              <a:t> IF: </a:t>
            </a:r>
          </a:p>
          <a:p>
            <a:pPr marL="1257300" lvl="2" indent="-342900">
              <a:buFont typeface="Arial" panose="020B0604020202020204" pitchFamily="34" charset="0"/>
              <a:buChar char="•"/>
            </a:pPr>
            <a:r>
              <a:rPr lang="en-US" sz="3600" dirty="0"/>
              <a:t>The employee travels outside of regular working </a:t>
            </a:r>
            <a:r>
              <a:rPr lang="en-US" sz="3600" dirty="0" smtClean="0"/>
              <a:t>hours</a:t>
            </a:r>
            <a:endParaRPr lang="en-US" sz="3600" dirty="0"/>
          </a:p>
          <a:p>
            <a:pPr marL="1257300" lvl="2" indent="-342900">
              <a:buFont typeface="Arial" panose="020B0604020202020204" pitchFamily="34" charset="0"/>
              <a:buChar char="•"/>
            </a:pPr>
            <a:r>
              <a:rPr lang="en-US" sz="3600" dirty="0"/>
              <a:t>As a passenger on a common carrier (airplane, bus, train, etc.).</a:t>
            </a:r>
          </a:p>
          <a:p>
            <a:endParaRPr lang="en-US" dirty="0"/>
          </a:p>
        </p:txBody>
      </p:sp>
    </p:spTree>
    <p:extLst>
      <p:ext uri="{BB962C8B-B14F-4D97-AF65-F5344CB8AC3E}">
        <p14:creationId xmlns:p14="http://schemas.microsoft.com/office/powerpoint/2010/main" val="119149449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08C2B-F707-4F88-94A6-262D9EA15A21}"/>
              </a:ext>
            </a:extLst>
          </p:cNvPr>
          <p:cNvSpPr>
            <a:spLocks noGrp="1"/>
          </p:cNvSpPr>
          <p:nvPr>
            <p:ph type="title"/>
          </p:nvPr>
        </p:nvSpPr>
        <p:spPr>
          <a:xfrm>
            <a:off x="1875446" y="1120813"/>
            <a:ext cx="8403724" cy="982944"/>
          </a:xfrm>
        </p:spPr>
        <p:txBody>
          <a:bodyPr>
            <a:normAutofit fontScale="90000"/>
          </a:bodyPr>
          <a:lstStyle/>
          <a:p>
            <a:r>
              <a:rPr lang="en-US" sz="7200" dirty="0" smtClean="0">
                <a:solidFill>
                  <a:srgbClr val="2A3620"/>
                </a:solidFill>
              </a:rPr>
              <a:t>8</a:t>
            </a:r>
            <a:endParaRPr lang="en-US" dirty="0"/>
          </a:p>
        </p:txBody>
      </p:sp>
      <p:sp>
        <p:nvSpPr>
          <p:cNvPr id="3" name="Text Placeholder 2">
            <a:extLst>
              <a:ext uri="{FF2B5EF4-FFF2-40B4-BE49-F238E27FC236}">
                <a16:creationId xmlns:a16="http://schemas.microsoft.com/office/drawing/2014/main" id="{C74A115B-4B42-43B8-A3F5-F7A014CD22E3}"/>
              </a:ext>
            </a:extLst>
          </p:cNvPr>
          <p:cNvSpPr>
            <a:spLocks noGrp="1"/>
          </p:cNvSpPr>
          <p:nvPr>
            <p:ph type="body" idx="1"/>
          </p:nvPr>
        </p:nvSpPr>
        <p:spPr>
          <a:xfrm>
            <a:off x="612475" y="2884599"/>
            <a:ext cx="10929667" cy="1500187"/>
          </a:xfrm>
        </p:spPr>
        <p:txBody>
          <a:bodyPr/>
          <a:lstStyle/>
          <a:p>
            <a:r>
              <a:rPr lang="en-US" sz="5500" b="1" cap="all" dirty="0" smtClean="0">
                <a:solidFill>
                  <a:srgbClr val="2A3620"/>
                </a:solidFill>
                <a:latin typeface="Minion Pro"/>
                <a:ea typeface="+mj-ea"/>
              </a:rPr>
              <a:t>Overtime: entitlement, Computation, and exemptions</a:t>
            </a:r>
            <a:endParaRPr lang="en-US" sz="5500" dirty="0"/>
          </a:p>
        </p:txBody>
      </p:sp>
    </p:spTree>
    <p:extLst>
      <p:ext uri="{BB962C8B-B14F-4D97-AF65-F5344CB8AC3E}">
        <p14:creationId xmlns:p14="http://schemas.microsoft.com/office/powerpoint/2010/main" val="182806623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75513" y="159658"/>
            <a:ext cx="8278588" cy="735827"/>
          </a:xfrm>
        </p:spPr>
        <p:txBody>
          <a:bodyPr>
            <a:noAutofit/>
          </a:bodyPr>
          <a:lstStyle/>
          <a:p>
            <a:pPr algn="ctr"/>
            <a:r>
              <a:rPr lang="en-US" sz="4400" dirty="0"/>
              <a:t>General Rule</a:t>
            </a:r>
          </a:p>
        </p:txBody>
      </p:sp>
      <p:sp>
        <p:nvSpPr>
          <p:cNvPr id="3" name="Text Placeholder 2"/>
          <p:cNvSpPr>
            <a:spLocks noGrp="1"/>
          </p:cNvSpPr>
          <p:nvPr>
            <p:ph idx="1"/>
          </p:nvPr>
        </p:nvSpPr>
        <p:spPr>
          <a:xfrm>
            <a:off x="1128624" y="1564806"/>
            <a:ext cx="9654396" cy="4701603"/>
          </a:xfrm>
        </p:spPr>
        <p:txBody>
          <a:bodyPr>
            <a:normAutofit/>
          </a:bodyPr>
          <a:lstStyle/>
          <a:p>
            <a:pPr marL="342900" indent="-342900" algn="just">
              <a:buFont typeface="Arial" panose="020B0604020202020204" pitchFamily="34" charset="0"/>
              <a:buChar char="•"/>
            </a:pPr>
            <a:r>
              <a:rPr lang="en-US" sz="4800" dirty="0"/>
              <a:t>Employees must be paid 1.5x regular rate for all hours in excess of 40 per week.</a:t>
            </a:r>
          </a:p>
        </p:txBody>
      </p:sp>
    </p:spTree>
    <p:extLst>
      <p:ext uri="{BB962C8B-B14F-4D97-AF65-F5344CB8AC3E}">
        <p14:creationId xmlns:p14="http://schemas.microsoft.com/office/powerpoint/2010/main" val="125673838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bwMode="auto">
          <a:xfrm>
            <a:off x="1981201" y="228600"/>
            <a:ext cx="8278813"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a:ea typeface="Minion Pro"/>
              </a:rPr>
              <a:t>Overtime – “Regular Rate of Pay”</a:t>
            </a:r>
          </a:p>
        </p:txBody>
      </p:sp>
      <p:sp>
        <p:nvSpPr>
          <p:cNvPr id="93186" name="Content Placeholder 2"/>
          <p:cNvSpPr>
            <a:spLocks noGrp="1"/>
          </p:cNvSpPr>
          <p:nvPr>
            <p:ph idx="1"/>
          </p:nvPr>
        </p:nvSpPr>
        <p:spPr bwMode="auto">
          <a:xfrm>
            <a:off x="585878" y="1056736"/>
            <a:ext cx="9529764" cy="4683126"/>
          </a:xfrm>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en-US" sz="4400" dirty="0">
                <a:solidFill>
                  <a:srgbClr val="262626"/>
                </a:solidFill>
              </a:rPr>
              <a:t>What is the “regular rate?”</a:t>
            </a:r>
          </a:p>
          <a:p>
            <a:pPr marL="914400" lvl="1" indent="-457200" eaLnBrk="1" hangingPunct="1">
              <a:buFont typeface="Arial" panose="020B0604020202020204" pitchFamily="34" charset="0"/>
              <a:buChar char="•"/>
            </a:pPr>
            <a:r>
              <a:rPr lang="en-US" sz="4400" dirty="0">
                <a:solidFill>
                  <a:srgbClr val="262626"/>
                </a:solidFill>
              </a:rPr>
              <a:t>No matter how the employee is actually paid, the “regular rate” must be an </a:t>
            </a:r>
            <a:r>
              <a:rPr lang="en-US" sz="4400" u="sng" dirty="0">
                <a:solidFill>
                  <a:srgbClr val="262626"/>
                </a:solidFill>
              </a:rPr>
              <a:t>hourly rate</a:t>
            </a:r>
          </a:p>
        </p:txBody>
      </p:sp>
    </p:spTree>
    <p:extLst>
      <p:ext uri="{BB962C8B-B14F-4D97-AF65-F5344CB8AC3E}">
        <p14:creationId xmlns:p14="http://schemas.microsoft.com/office/powerpoint/2010/main" val="362903581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Content Placeholder 2"/>
          <p:cNvSpPr>
            <a:spLocks noGrp="1"/>
          </p:cNvSpPr>
          <p:nvPr>
            <p:ph idx="1"/>
          </p:nvPr>
        </p:nvSpPr>
        <p:spPr bwMode="auto">
          <a:xfrm>
            <a:off x="1974851" y="947739"/>
            <a:ext cx="8278813" cy="5335587"/>
          </a:xfrm>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buFontTx/>
              <a:buChar char="•"/>
            </a:pPr>
            <a:r>
              <a:rPr lang="en-US" sz="4400">
                <a:solidFill>
                  <a:srgbClr val="262626"/>
                </a:solidFill>
              </a:rPr>
              <a:t>“Regular rate”</a:t>
            </a:r>
          </a:p>
          <a:p>
            <a:pPr lvl="1" eaLnBrk="1" hangingPunct="1">
              <a:buFontTx/>
              <a:buChar char="–"/>
            </a:pPr>
            <a:r>
              <a:rPr lang="en-US" sz="4400">
                <a:solidFill>
                  <a:srgbClr val="262626"/>
                </a:solidFill>
              </a:rPr>
              <a:t>All monies received for work performed (less certain statutory exclusions)</a:t>
            </a:r>
          </a:p>
          <a:p>
            <a:pPr lvl="1" eaLnBrk="1" hangingPunct="1">
              <a:buFontTx/>
              <a:buChar char="–"/>
            </a:pPr>
            <a:r>
              <a:rPr lang="en-US" sz="4400">
                <a:solidFill>
                  <a:srgbClr val="262626"/>
                </a:solidFill>
              </a:rPr>
              <a:t>Divided by the number of hours actually worked</a:t>
            </a:r>
          </a:p>
        </p:txBody>
      </p:sp>
      <p:sp>
        <p:nvSpPr>
          <p:cNvPr id="95234" name="Title 1"/>
          <p:cNvSpPr>
            <a:spLocks/>
          </p:cNvSpPr>
          <p:nvPr/>
        </p:nvSpPr>
        <p:spPr bwMode="auto">
          <a:xfrm>
            <a:off x="1905001" y="228600"/>
            <a:ext cx="8278813" cy="603250"/>
          </a:xfrm>
          <a:prstGeom prst="rect">
            <a:avLst/>
          </a:prstGeom>
          <a:noFill/>
          <a:ln w="9525">
            <a:noFill/>
            <a:miter lim="800000"/>
            <a:headEnd/>
            <a:tailEnd/>
          </a:ln>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28351B"/>
                </a:solidFill>
                <a:effectLst/>
                <a:uLnTx/>
                <a:uFillTx/>
                <a:latin typeface="Minion Pro"/>
                <a:ea typeface="Minion Pro"/>
                <a:cs typeface="Minion Pro"/>
              </a:rPr>
              <a:t>Overtime – “Regular Rate of Pay”</a:t>
            </a:r>
          </a:p>
        </p:txBody>
      </p:sp>
    </p:spTree>
    <p:extLst>
      <p:ext uri="{BB962C8B-B14F-4D97-AF65-F5344CB8AC3E}">
        <p14:creationId xmlns:p14="http://schemas.microsoft.com/office/powerpoint/2010/main" val="77065519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bwMode="auto">
          <a:xfrm>
            <a:off x="1752600" y="292100"/>
            <a:ext cx="8686800"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3400">
                <a:ea typeface="Minion Pro"/>
              </a:rPr>
              <a:t>“Regular Rate” and Statutory Exclusions</a:t>
            </a:r>
          </a:p>
        </p:txBody>
      </p:sp>
      <p:sp>
        <p:nvSpPr>
          <p:cNvPr id="96258" name="Content Placeholder 2"/>
          <p:cNvSpPr>
            <a:spLocks noGrp="1"/>
          </p:cNvSpPr>
          <p:nvPr>
            <p:ph idx="1"/>
          </p:nvPr>
        </p:nvSpPr>
        <p:spPr bwMode="auto">
          <a:xfrm>
            <a:off x="895351" y="947739"/>
            <a:ext cx="10129208" cy="5335587"/>
          </a:xfrm>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en-US" sz="4000" dirty="0" smtClean="0">
                <a:solidFill>
                  <a:srgbClr val="262626"/>
                </a:solidFill>
              </a:rPr>
              <a:t>“Regular </a:t>
            </a:r>
            <a:r>
              <a:rPr lang="en-US" sz="4000" dirty="0">
                <a:solidFill>
                  <a:srgbClr val="262626"/>
                </a:solidFill>
              </a:rPr>
              <a:t>rate” does not include (five major exceptions):</a:t>
            </a:r>
          </a:p>
          <a:p>
            <a:pPr marL="1028700" lvl="1" indent="-571500" eaLnBrk="1" hangingPunct="1">
              <a:buFont typeface="Arial" panose="020B0604020202020204" pitchFamily="34" charset="0"/>
              <a:buChar char="•"/>
            </a:pPr>
            <a:r>
              <a:rPr lang="en-US" sz="4000" dirty="0">
                <a:solidFill>
                  <a:srgbClr val="262626"/>
                </a:solidFill>
              </a:rPr>
              <a:t>Gifts</a:t>
            </a:r>
          </a:p>
          <a:p>
            <a:pPr marL="1028700" lvl="1" indent="-571500" eaLnBrk="1" hangingPunct="1">
              <a:buFont typeface="Arial" panose="020B0604020202020204" pitchFamily="34" charset="0"/>
              <a:buChar char="•"/>
            </a:pPr>
            <a:r>
              <a:rPr lang="en-US" sz="4000" dirty="0">
                <a:solidFill>
                  <a:srgbClr val="262626"/>
                </a:solidFill>
              </a:rPr>
              <a:t>Expenses</a:t>
            </a:r>
          </a:p>
          <a:p>
            <a:pPr marL="1028700" lvl="1" indent="-571500" eaLnBrk="1" hangingPunct="1">
              <a:buFont typeface="Arial" panose="020B0604020202020204" pitchFamily="34" charset="0"/>
              <a:buChar char="•"/>
            </a:pPr>
            <a:r>
              <a:rPr lang="en-US" sz="4000" dirty="0">
                <a:solidFill>
                  <a:srgbClr val="262626"/>
                </a:solidFill>
              </a:rPr>
              <a:t>Payment for non-working period</a:t>
            </a:r>
          </a:p>
          <a:p>
            <a:pPr marL="1028700" lvl="1" indent="-571500" eaLnBrk="1" hangingPunct="1">
              <a:buFont typeface="Arial" panose="020B0604020202020204" pitchFamily="34" charset="0"/>
              <a:buChar char="•"/>
            </a:pPr>
            <a:r>
              <a:rPr lang="en-US" sz="4000" dirty="0">
                <a:solidFill>
                  <a:srgbClr val="262626"/>
                </a:solidFill>
              </a:rPr>
              <a:t>“Premium rate” payments</a:t>
            </a:r>
          </a:p>
          <a:p>
            <a:pPr marL="1028700" lvl="1" indent="-571500" eaLnBrk="1" hangingPunct="1">
              <a:buFont typeface="Arial" panose="020B0604020202020204" pitchFamily="34" charset="0"/>
              <a:buChar char="•"/>
            </a:pPr>
            <a:r>
              <a:rPr lang="en-US" sz="4000" dirty="0">
                <a:solidFill>
                  <a:srgbClr val="262626"/>
                </a:solidFill>
              </a:rPr>
              <a:t>Some bonuses</a:t>
            </a:r>
          </a:p>
        </p:txBody>
      </p:sp>
    </p:spTree>
    <p:extLst>
      <p:ext uri="{BB962C8B-B14F-4D97-AF65-F5344CB8AC3E}">
        <p14:creationId xmlns:p14="http://schemas.microsoft.com/office/powerpoint/2010/main" val="7399649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bwMode="auto">
          <a:xfrm>
            <a:off x="1981201" y="228600"/>
            <a:ext cx="8278813" cy="603250"/>
          </a:xfrm>
          <a:ln>
            <a:miter lim="800000"/>
            <a:headEnd/>
            <a:tailEnd/>
          </a:ln>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en-US" sz="4000" dirty="0" smtClean="0">
                <a:ea typeface="Minion Pro"/>
              </a:rPr>
              <a:t>In </a:t>
            </a:r>
            <a:r>
              <a:rPr lang="en-US" sz="4000" dirty="0">
                <a:ea typeface="Minion Pro"/>
              </a:rPr>
              <a:t>Summary</a:t>
            </a:r>
          </a:p>
        </p:txBody>
      </p:sp>
      <p:sp>
        <p:nvSpPr>
          <p:cNvPr id="132098" name="Content Placeholder 2"/>
          <p:cNvSpPr>
            <a:spLocks noGrp="1"/>
          </p:cNvSpPr>
          <p:nvPr>
            <p:ph idx="1"/>
          </p:nvPr>
        </p:nvSpPr>
        <p:spPr bwMode="auto">
          <a:xfrm>
            <a:off x="771525" y="914400"/>
            <a:ext cx="10363200" cy="5335588"/>
          </a:xfrm>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en-US" sz="2700" b="1" u="sng" dirty="0">
                <a:solidFill>
                  <a:srgbClr val="262626"/>
                </a:solidFill>
              </a:rPr>
              <a:t>Remember</a:t>
            </a:r>
            <a:r>
              <a:rPr lang="en-US" sz="2700" dirty="0">
                <a:solidFill>
                  <a:srgbClr val="262626"/>
                </a:solidFill>
              </a:rPr>
              <a:t>: All employees are entitled to </a:t>
            </a:r>
            <a:r>
              <a:rPr lang="en-US" sz="2700" dirty="0" smtClean="0">
                <a:solidFill>
                  <a:srgbClr val="262626"/>
                </a:solidFill>
              </a:rPr>
              <a:t>wage </a:t>
            </a:r>
            <a:r>
              <a:rPr lang="en-US" sz="2700" dirty="0">
                <a:solidFill>
                  <a:srgbClr val="262626"/>
                </a:solidFill>
              </a:rPr>
              <a:t>and overtime unless they are correctly classified as “exempt.”</a:t>
            </a:r>
            <a:endParaRPr lang="en-US" sz="2700" u="sng" dirty="0">
              <a:solidFill>
                <a:srgbClr val="262626"/>
              </a:solidFill>
            </a:endParaRPr>
          </a:p>
          <a:p>
            <a:pPr marL="800100" lvl="1" indent="-342900" eaLnBrk="1" hangingPunct="1">
              <a:buFont typeface="Arial" panose="020B0604020202020204" pitchFamily="34" charset="0"/>
              <a:buChar char="•"/>
            </a:pPr>
            <a:r>
              <a:rPr lang="en-US" sz="2700" u="sng" dirty="0">
                <a:solidFill>
                  <a:srgbClr val="262626"/>
                </a:solidFill>
              </a:rPr>
              <a:t>Minimum wage</a:t>
            </a:r>
            <a:r>
              <a:rPr lang="en-US" sz="2700" dirty="0">
                <a:solidFill>
                  <a:srgbClr val="262626"/>
                </a:solidFill>
              </a:rPr>
              <a:t>: Higher of federal or state minimum wage</a:t>
            </a:r>
          </a:p>
          <a:p>
            <a:pPr marL="800100" lvl="1" indent="-342900" eaLnBrk="1" hangingPunct="1">
              <a:buFont typeface="Arial" panose="020B0604020202020204" pitchFamily="34" charset="0"/>
              <a:buChar char="•"/>
            </a:pPr>
            <a:r>
              <a:rPr lang="en-US" sz="2700" u="sng" dirty="0">
                <a:solidFill>
                  <a:srgbClr val="262626"/>
                </a:solidFill>
              </a:rPr>
              <a:t>Overtime</a:t>
            </a:r>
            <a:r>
              <a:rPr lang="en-US" sz="2700" dirty="0">
                <a:solidFill>
                  <a:srgbClr val="262626"/>
                </a:solidFill>
              </a:rPr>
              <a:t>: Time-and-a-half for all hours over forty per week</a:t>
            </a:r>
          </a:p>
          <a:p>
            <a:pPr marL="800100" lvl="1" indent="-342900" eaLnBrk="1" hangingPunct="1">
              <a:buFont typeface="Arial" panose="020B0604020202020204" pitchFamily="34" charset="0"/>
              <a:buChar char="•"/>
            </a:pPr>
            <a:r>
              <a:rPr lang="en-US" sz="2700" u="sng" dirty="0">
                <a:solidFill>
                  <a:srgbClr val="262626"/>
                </a:solidFill>
              </a:rPr>
              <a:t>Exemptions</a:t>
            </a:r>
            <a:r>
              <a:rPr lang="en-US" sz="2700" dirty="0">
                <a:solidFill>
                  <a:srgbClr val="262626"/>
                </a:solidFill>
              </a:rPr>
              <a:t>: Exempt employees are not subject to overtime or minimum wage</a:t>
            </a:r>
          </a:p>
          <a:p>
            <a:pPr marL="1200150" lvl="2" indent="-400050" eaLnBrk="1" hangingPunct="1">
              <a:buFontTx/>
              <a:buChar char="•"/>
            </a:pPr>
            <a:r>
              <a:rPr lang="en-US" sz="2700" dirty="0">
                <a:solidFill>
                  <a:srgbClr val="262626"/>
                </a:solidFill>
              </a:rPr>
              <a:t>Salary basis: pay does not fluctuate</a:t>
            </a:r>
          </a:p>
          <a:p>
            <a:pPr marL="1200150" lvl="2" indent="-400050" eaLnBrk="1" hangingPunct="1">
              <a:buFontTx/>
              <a:buChar char="•"/>
            </a:pPr>
            <a:r>
              <a:rPr lang="en-US" sz="2700" dirty="0">
                <a:solidFill>
                  <a:srgbClr val="262626"/>
                </a:solidFill>
              </a:rPr>
              <a:t>Salary amount: </a:t>
            </a:r>
            <a:r>
              <a:rPr lang="en-US" sz="2700" dirty="0" smtClean="0">
                <a:solidFill>
                  <a:srgbClr val="262626"/>
                </a:solidFill>
              </a:rPr>
              <a:t>$684 </a:t>
            </a:r>
            <a:r>
              <a:rPr lang="en-US" sz="2700" dirty="0">
                <a:solidFill>
                  <a:srgbClr val="262626"/>
                </a:solidFill>
              </a:rPr>
              <a:t>per </a:t>
            </a:r>
            <a:r>
              <a:rPr lang="en-US" sz="2700" dirty="0" smtClean="0">
                <a:solidFill>
                  <a:srgbClr val="262626"/>
                </a:solidFill>
              </a:rPr>
              <a:t>week/$35,568</a:t>
            </a:r>
            <a:endParaRPr lang="en-US" sz="2700" dirty="0">
              <a:solidFill>
                <a:srgbClr val="262626"/>
              </a:solidFill>
            </a:endParaRPr>
          </a:p>
          <a:p>
            <a:pPr marL="1200150" lvl="2" indent="-400050" eaLnBrk="1" hangingPunct="1">
              <a:buFontTx/>
              <a:buChar char="•"/>
            </a:pPr>
            <a:r>
              <a:rPr lang="en-US" sz="2700" dirty="0">
                <a:solidFill>
                  <a:srgbClr val="262626"/>
                </a:solidFill>
              </a:rPr>
              <a:t>Job duties: executive, administrative, professional, outside sales</a:t>
            </a:r>
          </a:p>
        </p:txBody>
      </p:sp>
    </p:spTree>
    <p:extLst>
      <p:ext uri="{BB962C8B-B14F-4D97-AF65-F5344CB8AC3E}">
        <p14:creationId xmlns:p14="http://schemas.microsoft.com/office/powerpoint/2010/main" val="160997377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514" y="101601"/>
            <a:ext cx="8169093" cy="980056"/>
          </a:xfrm>
        </p:spPr>
        <p:txBody>
          <a:bodyPr>
            <a:noAutofit/>
          </a:bodyPr>
          <a:lstStyle/>
          <a:p>
            <a:pPr algn="ctr"/>
            <a:r>
              <a:rPr lang="en-US" sz="5400" dirty="0" smtClean="0"/>
              <a:t>Contact Info</a:t>
            </a:r>
            <a:endParaRPr lang="en-US" sz="5400" dirty="0"/>
          </a:p>
        </p:txBody>
      </p:sp>
      <p:sp>
        <p:nvSpPr>
          <p:cNvPr id="5" name="Content Placeholder 6"/>
          <p:cNvSpPr txBox="1">
            <a:spLocks/>
          </p:cNvSpPr>
          <p:nvPr/>
        </p:nvSpPr>
        <p:spPr bwMode="auto">
          <a:xfrm>
            <a:off x="2895946" y="1463372"/>
            <a:ext cx="6328228" cy="5050971"/>
          </a:xfrm>
          <a:prstGeom prst="rect">
            <a:avLst/>
          </a:prstGeom>
          <a:noFill/>
          <a:ln>
            <a:noFill/>
          </a:ln>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marL="0" marR="0" lvl="0" indent="0" algn="ctr" defTabSz="914400" rtl="0" eaLnBrk="1" fontAlgn="auto" latinLnBrk="0" hangingPunct="1">
              <a:lnSpc>
                <a:spcPct val="90000"/>
              </a:lnSpc>
              <a:spcBef>
                <a:spcPct val="20000"/>
              </a:spcBef>
              <a:spcAft>
                <a:spcPts val="0"/>
              </a:spcAft>
              <a:buClr>
                <a:srgbClr val="C6E5FD"/>
              </a:buClr>
              <a:buSzPct val="70000"/>
              <a:buFontTx/>
              <a:buNone/>
              <a:tabLst/>
              <a:defRPr/>
            </a:pPr>
            <a:r>
              <a:rPr kumimoji="0" lang="en-US" altLang="en-US" sz="3400" b="1" i="1" u="none" strike="noStrike" kern="1200" cap="none" spc="0" normalizeH="0" baseline="0" noProof="0" dirty="0" smtClean="0">
                <a:ln>
                  <a:noFill/>
                </a:ln>
                <a:solidFill>
                  <a:prstClr val="black"/>
                </a:solidFill>
                <a:effectLst/>
                <a:uLnTx/>
                <a:uFillTx/>
                <a:latin typeface="Arial" charset="0"/>
                <a:ea typeface="+mn-ea"/>
                <a:cs typeface="Arial" charset="0"/>
              </a:rPr>
              <a:t>Ursula </a:t>
            </a:r>
            <a:r>
              <a:rPr kumimoji="0" lang="en-US" altLang="en-US" sz="3400" b="1" i="1" u="none" strike="noStrike" kern="1200" cap="none" spc="0" normalizeH="0" baseline="0" noProof="0" dirty="0">
                <a:ln>
                  <a:noFill/>
                </a:ln>
                <a:solidFill>
                  <a:prstClr val="black"/>
                </a:solidFill>
                <a:effectLst/>
                <a:uLnTx/>
                <a:uFillTx/>
                <a:latin typeface="Arial" charset="0"/>
                <a:ea typeface="+mn-ea"/>
                <a:cs typeface="Arial" charset="0"/>
              </a:rPr>
              <a:t>H. Leo, Esq</a:t>
            </a:r>
            <a:r>
              <a:rPr kumimoji="0" lang="en-US" altLang="en-US" sz="3400" b="1" i="1" u="none" strike="noStrike" kern="1200" cap="none" spc="0" normalizeH="0" baseline="0" noProof="0" dirty="0" smtClean="0">
                <a:ln>
                  <a:noFill/>
                </a:ln>
                <a:solidFill>
                  <a:prstClr val="black"/>
                </a:solidFill>
                <a:effectLst/>
                <a:uLnTx/>
                <a:uFillTx/>
                <a:latin typeface="Arial" charset="0"/>
                <a:ea typeface="+mn-ea"/>
                <a:cs typeface="Arial" charset="0"/>
              </a:rPr>
              <a:t>.</a:t>
            </a:r>
          </a:p>
          <a:p>
            <a:pPr marL="0" marR="0" lvl="0" indent="0" algn="ctr" defTabSz="914400" rtl="0" eaLnBrk="1" fontAlgn="auto" latinLnBrk="0" hangingPunct="1">
              <a:lnSpc>
                <a:spcPct val="90000"/>
              </a:lnSpc>
              <a:spcBef>
                <a:spcPct val="20000"/>
              </a:spcBef>
              <a:spcAft>
                <a:spcPts val="0"/>
              </a:spcAft>
              <a:buClr>
                <a:srgbClr val="C6E5FD"/>
              </a:buClr>
              <a:buSzPct val="70000"/>
              <a:buFontTx/>
              <a:buNone/>
              <a:tabLst/>
              <a:defRPr/>
            </a:pPr>
            <a:r>
              <a:rPr lang="en-US" altLang="en-US" sz="3400" b="1" i="1" dirty="0" smtClean="0">
                <a:solidFill>
                  <a:prstClr val="black"/>
                </a:solidFill>
              </a:rPr>
              <a:t>Thomas J. White, Esq.</a:t>
            </a:r>
            <a:endParaRPr kumimoji="0" lang="en-US" altLang="en-US" sz="3400" b="1" i="1" u="none" strike="noStrike" kern="1200" cap="none" spc="0" normalizeH="0" baseline="0" noProof="0" dirty="0">
              <a:ln>
                <a:noFill/>
              </a:ln>
              <a:solidFill>
                <a:prstClr val="black"/>
              </a:solidFill>
              <a:effectLst/>
              <a:uLnTx/>
              <a:uFillTx/>
              <a:latin typeface="Arial" charset="0"/>
              <a:ea typeface="+mn-ea"/>
              <a:cs typeface="Arial" charset="0"/>
            </a:endParaRPr>
          </a:p>
          <a:p>
            <a:pPr marL="0" marR="0" lvl="0" indent="0" algn="ctr" defTabSz="914400" rtl="0" eaLnBrk="1" fontAlgn="auto" latinLnBrk="0" hangingPunct="1">
              <a:lnSpc>
                <a:spcPct val="90000"/>
              </a:lnSpc>
              <a:spcBef>
                <a:spcPct val="20000"/>
              </a:spcBef>
              <a:spcAft>
                <a:spcPts val="0"/>
              </a:spcAft>
              <a:buClr>
                <a:srgbClr val="C6E5FD"/>
              </a:buClr>
              <a:buSzPct val="70000"/>
              <a:buFontTx/>
              <a:buNone/>
              <a:tabLst/>
              <a:defRPr/>
            </a:pPr>
            <a:r>
              <a:rPr kumimoji="0" lang="en-US" altLang="en-US" sz="3400" b="1" i="0" u="none" strike="noStrike" kern="1200" cap="none" spc="0" normalizeH="0" baseline="0" noProof="0" dirty="0" smtClean="0">
                <a:ln>
                  <a:noFill/>
                </a:ln>
                <a:solidFill>
                  <a:prstClr val="black"/>
                </a:solidFill>
                <a:effectLst/>
                <a:uLnTx/>
                <a:uFillTx/>
                <a:latin typeface="Arial" charset="0"/>
                <a:ea typeface="+mn-ea"/>
                <a:cs typeface="Arial" charset="0"/>
              </a:rPr>
              <a:t>Laddey</a:t>
            </a:r>
            <a:r>
              <a:rPr kumimoji="0" lang="en-US" altLang="en-US" sz="3400" b="1" i="0" u="none" strike="noStrike" kern="1200" cap="none" spc="0" normalizeH="0" baseline="0" noProof="0" dirty="0">
                <a:ln>
                  <a:noFill/>
                </a:ln>
                <a:solidFill>
                  <a:prstClr val="black"/>
                </a:solidFill>
                <a:effectLst/>
                <a:uLnTx/>
                <a:uFillTx/>
                <a:latin typeface="Arial" charset="0"/>
                <a:ea typeface="+mn-ea"/>
                <a:cs typeface="Arial" charset="0"/>
              </a:rPr>
              <a:t>, Clark &amp; Ryan, LLP</a:t>
            </a:r>
          </a:p>
          <a:p>
            <a:pPr marL="0" marR="0" lvl="0" indent="0" algn="ctr" defTabSz="914400" rtl="0" eaLnBrk="1" fontAlgn="auto" latinLnBrk="0" hangingPunct="1">
              <a:lnSpc>
                <a:spcPct val="90000"/>
              </a:lnSpc>
              <a:spcBef>
                <a:spcPct val="20000"/>
              </a:spcBef>
              <a:spcAft>
                <a:spcPts val="0"/>
              </a:spcAft>
              <a:buClr>
                <a:srgbClr val="C6E5FD"/>
              </a:buClr>
              <a:buSzPct val="70000"/>
              <a:buFontTx/>
              <a:buNone/>
              <a:tabLst/>
              <a:defRPr/>
            </a:pPr>
            <a:r>
              <a:rPr kumimoji="0" lang="en-US" altLang="en-US" sz="3400" b="0" i="0" u="none" strike="noStrike" kern="1200" cap="none" spc="0" normalizeH="0" baseline="0" noProof="0" dirty="0">
                <a:ln>
                  <a:noFill/>
                </a:ln>
                <a:solidFill>
                  <a:prstClr val="black"/>
                </a:solidFill>
                <a:effectLst/>
                <a:uLnTx/>
                <a:uFillTx/>
                <a:latin typeface="Arial" charset="0"/>
                <a:ea typeface="+mn-ea"/>
                <a:cs typeface="Arial" charset="0"/>
              </a:rPr>
              <a:t>60 Blue Heron Road, Suite 300</a:t>
            </a:r>
          </a:p>
          <a:p>
            <a:pPr marL="0" marR="0" lvl="0" indent="0" algn="ctr" defTabSz="914400" rtl="0" eaLnBrk="1" fontAlgn="auto" latinLnBrk="0" hangingPunct="1">
              <a:lnSpc>
                <a:spcPct val="90000"/>
              </a:lnSpc>
              <a:spcBef>
                <a:spcPct val="20000"/>
              </a:spcBef>
              <a:spcAft>
                <a:spcPts val="0"/>
              </a:spcAft>
              <a:buClr>
                <a:srgbClr val="C6E5FD"/>
              </a:buClr>
              <a:buSzPct val="70000"/>
              <a:buFontTx/>
              <a:buNone/>
              <a:tabLst/>
              <a:defRPr/>
            </a:pPr>
            <a:r>
              <a:rPr kumimoji="0" lang="en-US" altLang="en-US" sz="3400" b="0" i="0" u="none" strike="noStrike" kern="1200" cap="none" spc="0" normalizeH="0" baseline="0" noProof="0" dirty="0">
                <a:ln>
                  <a:noFill/>
                </a:ln>
                <a:solidFill>
                  <a:prstClr val="black"/>
                </a:solidFill>
                <a:effectLst/>
                <a:uLnTx/>
                <a:uFillTx/>
                <a:latin typeface="Arial" charset="0"/>
                <a:ea typeface="+mn-ea"/>
                <a:cs typeface="Arial" charset="0"/>
              </a:rPr>
              <a:t>Sparta, New Jersey 07871</a:t>
            </a:r>
          </a:p>
          <a:p>
            <a:pPr marL="0" marR="0" lvl="0" indent="0" algn="ctr" defTabSz="914400" rtl="0" eaLnBrk="1" fontAlgn="auto" latinLnBrk="0" hangingPunct="1">
              <a:lnSpc>
                <a:spcPct val="90000"/>
              </a:lnSpc>
              <a:spcBef>
                <a:spcPct val="20000"/>
              </a:spcBef>
              <a:spcAft>
                <a:spcPts val="0"/>
              </a:spcAft>
              <a:buClr>
                <a:srgbClr val="C6E5FD"/>
              </a:buClr>
              <a:buSzPct val="70000"/>
              <a:buFontTx/>
              <a:buNone/>
              <a:tabLst/>
              <a:defRPr/>
            </a:pPr>
            <a:r>
              <a:rPr kumimoji="0" lang="en-US" altLang="en-US" sz="3400" b="0" i="0" u="none" strike="noStrike" kern="1200" cap="none" spc="0" normalizeH="0" baseline="0" noProof="0" dirty="0">
                <a:ln>
                  <a:noFill/>
                </a:ln>
                <a:solidFill>
                  <a:prstClr val="black"/>
                </a:solidFill>
                <a:effectLst/>
                <a:uLnTx/>
                <a:uFillTx/>
                <a:latin typeface="Arial" charset="0"/>
                <a:ea typeface="+mn-ea"/>
                <a:cs typeface="Arial" charset="0"/>
              </a:rPr>
              <a:t>(973) 729-1880</a:t>
            </a:r>
          </a:p>
          <a:p>
            <a:pPr marL="0" marR="0" lvl="0" indent="0" algn="ctr" defTabSz="914400" rtl="0" eaLnBrk="1" fontAlgn="auto" latinLnBrk="0" hangingPunct="1">
              <a:lnSpc>
                <a:spcPct val="90000"/>
              </a:lnSpc>
              <a:spcBef>
                <a:spcPct val="20000"/>
              </a:spcBef>
              <a:spcAft>
                <a:spcPts val="0"/>
              </a:spcAft>
              <a:buClr>
                <a:srgbClr val="C6E5FD"/>
              </a:buClr>
              <a:buSzPct val="70000"/>
              <a:buFontTx/>
              <a:buNone/>
              <a:tabLst/>
              <a:defRPr/>
            </a:pPr>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328199261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48344"/>
            <a:ext cx="9144000" cy="733313"/>
          </a:xfrm>
        </p:spPr>
        <p:txBody>
          <a:bodyPr>
            <a:noAutofit/>
          </a:bodyPr>
          <a:lstStyle/>
          <a:p>
            <a:pPr algn="ctr"/>
            <a:r>
              <a:rPr lang="en-US" sz="3200" dirty="0"/>
              <a:t>Connect with Laddey, Clark and Ryan, LLP</a:t>
            </a:r>
          </a:p>
        </p:txBody>
      </p:sp>
      <p:sp>
        <p:nvSpPr>
          <p:cNvPr id="8" name="Content Placeholder 7"/>
          <p:cNvSpPr>
            <a:spLocks noGrp="1"/>
          </p:cNvSpPr>
          <p:nvPr>
            <p:ph idx="1"/>
          </p:nvPr>
        </p:nvSpPr>
        <p:spPr>
          <a:xfrm>
            <a:off x="1975513" y="1081656"/>
            <a:ext cx="8278588" cy="5202004"/>
          </a:xfrm>
        </p:spPr>
        <p:txBody>
          <a:bodyPr/>
          <a:lstStyle/>
          <a:p>
            <a:endParaRPr lang="en-US" dirty="0"/>
          </a:p>
          <a:p>
            <a:endParaRPr lang="en-US" dirty="0"/>
          </a:p>
          <a:p>
            <a:endParaRPr lang="en-US" dirty="0"/>
          </a:p>
          <a:p>
            <a:endParaRPr lang="en-US" dirty="0"/>
          </a:p>
          <a:p>
            <a:endParaRPr lang="en-US" dirty="0"/>
          </a:p>
          <a:p>
            <a:endParaRPr lang="en-US" dirty="0"/>
          </a:p>
          <a:p>
            <a:endParaRPr lang="en-US" sz="1200" dirty="0"/>
          </a:p>
          <a:p>
            <a:r>
              <a:rPr lang="en-US" dirty="0"/>
              <a:t>	</a:t>
            </a:r>
            <a:r>
              <a:rPr lang="en-US" sz="2300" dirty="0"/>
              <a:t>	  Like us		     Connect with us		       Follow us</a:t>
            </a:r>
          </a:p>
        </p:txBody>
      </p:sp>
      <p:pic>
        <p:nvPicPr>
          <p:cNvPr id="103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1371" y="1660754"/>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4439" y="1660753"/>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9"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2742" y="1702935"/>
            <a:ext cx="2133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2821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08C2B-F707-4F88-94A6-262D9EA15A21}"/>
              </a:ext>
            </a:extLst>
          </p:cNvPr>
          <p:cNvSpPr>
            <a:spLocks noGrp="1"/>
          </p:cNvSpPr>
          <p:nvPr>
            <p:ph type="title"/>
          </p:nvPr>
        </p:nvSpPr>
        <p:spPr>
          <a:xfrm>
            <a:off x="1875446" y="1120813"/>
            <a:ext cx="8403724" cy="982944"/>
          </a:xfrm>
        </p:spPr>
        <p:txBody>
          <a:bodyPr>
            <a:normAutofit fontScale="90000"/>
          </a:bodyPr>
          <a:lstStyle/>
          <a:p>
            <a:r>
              <a:rPr lang="en-US" sz="7200" dirty="0" smtClean="0">
                <a:solidFill>
                  <a:srgbClr val="2A3620"/>
                </a:solidFill>
              </a:rPr>
              <a:t>2</a:t>
            </a:r>
            <a:endParaRPr lang="en-US" dirty="0"/>
          </a:p>
        </p:txBody>
      </p:sp>
      <p:sp>
        <p:nvSpPr>
          <p:cNvPr id="3" name="Text Placeholder 2">
            <a:extLst>
              <a:ext uri="{FF2B5EF4-FFF2-40B4-BE49-F238E27FC236}">
                <a16:creationId xmlns:a16="http://schemas.microsoft.com/office/drawing/2014/main" id="{C74A115B-4B42-43B8-A3F5-F7A014CD22E3}"/>
              </a:ext>
            </a:extLst>
          </p:cNvPr>
          <p:cNvSpPr>
            <a:spLocks noGrp="1"/>
          </p:cNvSpPr>
          <p:nvPr>
            <p:ph type="body" idx="1"/>
          </p:nvPr>
        </p:nvSpPr>
        <p:spPr>
          <a:xfrm>
            <a:off x="1243960" y="2893225"/>
            <a:ext cx="9666695" cy="1500187"/>
          </a:xfrm>
        </p:spPr>
        <p:txBody>
          <a:bodyPr/>
          <a:lstStyle/>
          <a:p>
            <a:r>
              <a:rPr lang="en-US" sz="4800" b="1" dirty="0" smtClean="0"/>
              <a:t>MINIMUM WAGE REQUIREMENTS AND EXCEPTIONS</a:t>
            </a:r>
          </a:p>
        </p:txBody>
      </p:sp>
    </p:spTree>
    <p:extLst>
      <p:ext uri="{BB962C8B-B14F-4D97-AF65-F5344CB8AC3E}">
        <p14:creationId xmlns:p14="http://schemas.microsoft.com/office/powerpoint/2010/main" val="1304703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1476</TotalTime>
  <Words>4426</Words>
  <Application>Microsoft Office PowerPoint</Application>
  <PresentationFormat>Widescreen</PresentationFormat>
  <Paragraphs>455</Paragraphs>
  <Slides>88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88</vt:i4>
      </vt:variant>
    </vt:vector>
  </HeadingPairs>
  <TitlesOfParts>
    <vt:vector size="95" baseType="lpstr">
      <vt:lpstr>Arial</vt:lpstr>
      <vt:lpstr>Calibri</vt:lpstr>
      <vt:lpstr>Minion Pro</vt:lpstr>
      <vt:lpstr>Symbol</vt:lpstr>
      <vt:lpstr>Times New Roman</vt:lpstr>
      <vt:lpstr>Wingdings</vt:lpstr>
      <vt:lpstr>1_Office Theme</vt:lpstr>
      <vt:lpstr>PowerPoint Presentation</vt:lpstr>
      <vt:lpstr>Disclaimer</vt:lpstr>
      <vt:lpstr>Table of Contents</vt:lpstr>
      <vt:lpstr>1</vt:lpstr>
      <vt:lpstr>NAVIGATING THE LAW</vt:lpstr>
      <vt:lpstr>FAIR LABOR STANDARDS ACT (“FLSA”)</vt:lpstr>
      <vt:lpstr>FAIR LABOR STANDARDS ACT (“FLSA”)</vt:lpstr>
      <vt:lpstr>NEW JERSEY WAGE &amp; HOUR</vt:lpstr>
      <vt:lpstr>2</vt:lpstr>
      <vt:lpstr>Increase in New Jersey’s Minimum Wage</vt:lpstr>
      <vt:lpstr>Schedule for Minimum Wage Increase</vt:lpstr>
      <vt:lpstr>NJ Minimum Wage Chart</vt:lpstr>
      <vt:lpstr>Exceptions: Tipped Workers</vt:lpstr>
      <vt:lpstr>PAID SICK LEAVE LAWS</vt:lpstr>
      <vt:lpstr>Eligible Employees</vt:lpstr>
      <vt:lpstr>Eligible Employees</vt:lpstr>
      <vt:lpstr>Covered Employers</vt:lpstr>
      <vt:lpstr>Accrual of Paid Sick Leave</vt:lpstr>
      <vt:lpstr>Accrual Method</vt:lpstr>
      <vt:lpstr>Front-load Method</vt:lpstr>
      <vt:lpstr>Accrual of Paid Sick Leave</vt:lpstr>
      <vt:lpstr>Accrual of Paid Sick Leave:  Terminated Employees</vt:lpstr>
      <vt:lpstr>Accrual of Paid Sick Leave:  Returning Employees  </vt:lpstr>
      <vt:lpstr>Accrual of Paid Sick Leave:  Transferring Employees</vt:lpstr>
      <vt:lpstr>Accrual of Paid Sick Leave: Successor Employers</vt:lpstr>
      <vt:lpstr>Use of Paid Sick Leave </vt:lpstr>
      <vt:lpstr>Five Allowable Uses for Paid Sick Leave</vt:lpstr>
      <vt:lpstr>Who is a Covered “Family Member” Under the  New Jersey Paid Sick Leave Act?</vt:lpstr>
      <vt:lpstr>Employee Replacements and Pay Under the  New Jersey Paid Sick Leave Act</vt:lpstr>
      <vt:lpstr>Foreseeable Sick Leave</vt:lpstr>
      <vt:lpstr>Notice When Use of Earned Sick Leave is  Not Foreseeable</vt:lpstr>
      <vt:lpstr>Reasonable Documentation Requirements</vt:lpstr>
      <vt:lpstr>Pay During Earned Sick Leave</vt:lpstr>
      <vt:lpstr>Carryover of Sick Time and Working Additional Hours </vt:lpstr>
      <vt:lpstr>Carry Over of Unused Sick Leave</vt:lpstr>
      <vt:lpstr>Employer Duty to Protect Employee Information</vt:lpstr>
      <vt:lpstr>No Retaliation under NJ Paid Sick Leave Act</vt:lpstr>
      <vt:lpstr>Rebuttable Presumption of Retaliation Under the NJ Paid Sick Leave Act</vt:lpstr>
      <vt:lpstr>Protected Activities under NJ Paid Sick Leave Act</vt:lpstr>
      <vt:lpstr>Recordkeeping Under the NJ Paid Sick Leave Act</vt:lpstr>
      <vt:lpstr>Notice Under the NJ Paid Sick Leave Act</vt:lpstr>
      <vt:lpstr>DIANE B. ALLEN EQUAL PAY ACT (the “Equal Pay Act”)</vt:lpstr>
      <vt:lpstr>What is the Equal Pay Act?</vt:lpstr>
      <vt:lpstr>What Is Unlawful Under the Equal Pay Act? </vt:lpstr>
      <vt:lpstr>What are the Protected Categories under the Equal Pay Act? </vt:lpstr>
      <vt:lpstr>Limited Exceptions to the Equal Pay Act </vt:lpstr>
      <vt:lpstr>What Must Employers Show to Justify Pay Discrepancies? </vt:lpstr>
      <vt:lpstr>Penalties to Employers under the Equal Pay Act </vt:lpstr>
      <vt:lpstr>Treble Damages under the Equal Pay Act </vt:lpstr>
      <vt:lpstr>Recommendation under the Equal Pay Act </vt:lpstr>
      <vt:lpstr>Reporting System under the Equal Pay Act</vt:lpstr>
      <vt:lpstr>5</vt:lpstr>
      <vt:lpstr>Volunteers – For-Profit Companies</vt:lpstr>
      <vt:lpstr>Volunteers – Non-Profit Companies</vt:lpstr>
      <vt:lpstr>Volunteers</vt:lpstr>
      <vt:lpstr>Interns – The Six-Part Test (FLSA)</vt:lpstr>
      <vt:lpstr>Interns – The Eight-Part Test (NJ)</vt:lpstr>
      <vt:lpstr>Interns – The Eight-Part Test (NJ)</vt:lpstr>
      <vt:lpstr>Minors</vt:lpstr>
      <vt:lpstr>6</vt:lpstr>
      <vt:lpstr>PowerPoint Presentation</vt:lpstr>
      <vt:lpstr>Exempt or Non-Exempt under FLSA</vt:lpstr>
      <vt:lpstr>PowerPoint Presentation</vt:lpstr>
      <vt:lpstr>Exemptions – Basic Requirements</vt:lpstr>
      <vt:lpstr>Exemptions – “Job Duties”</vt:lpstr>
      <vt:lpstr>Exemptions – “Job Duties”</vt:lpstr>
      <vt:lpstr>Exemptions – “Job Duties”</vt:lpstr>
      <vt:lpstr>Intellectual Professionals</vt:lpstr>
      <vt:lpstr>Creative Professionals</vt:lpstr>
      <vt:lpstr>Outside Sales Employees</vt:lpstr>
      <vt:lpstr>Deductions Without Losing The Exemption</vt:lpstr>
      <vt:lpstr>7</vt:lpstr>
      <vt:lpstr>GENERAL RULES</vt:lpstr>
      <vt:lpstr>Waiting Time/On-Call Time</vt:lpstr>
      <vt:lpstr>Rest Periods</vt:lpstr>
      <vt:lpstr>Training Time</vt:lpstr>
      <vt:lpstr>Apprenticeship Programs</vt:lpstr>
      <vt:lpstr>Travel Time </vt:lpstr>
      <vt:lpstr>Travel Time</vt:lpstr>
      <vt:lpstr>Travel Time</vt:lpstr>
      <vt:lpstr>8</vt:lpstr>
      <vt:lpstr>General Rule</vt:lpstr>
      <vt:lpstr>Overtime – “Regular Rate of Pay”</vt:lpstr>
      <vt:lpstr>PowerPoint Presentation</vt:lpstr>
      <vt:lpstr>“Regular Rate” and Statutory Exclusions</vt:lpstr>
      <vt:lpstr>In Summary</vt:lpstr>
      <vt:lpstr>Contact Info</vt:lpstr>
      <vt:lpstr>Connect with Laddey, Clark and Ryan, LLP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dc:title>
  <dc:creator>Charlee L. Gee</dc:creator>
  <cp:lastModifiedBy>Thomas J. White</cp:lastModifiedBy>
  <cp:revision>175</cp:revision>
  <cp:lastPrinted>2023-01-26T16:43:17Z</cp:lastPrinted>
  <dcterms:created xsi:type="dcterms:W3CDTF">2019-07-22T19:17:35Z</dcterms:created>
  <dcterms:modified xsi:type="dcterms:W3CDTF">2023-02-15T13:30:39Z</dcterms:modified>
</cp:coreProperties>
</file>